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9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32" r:id="rId12"/>
    <p:sldId id="329" r:id="rId13"/>
    <p:sldId id="330" r:id="rId14"/>
    <p:sldId id="33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C0C3"/>
    <a:srgbClr val="CC00CC"/>
    <a:srgbClr val="FF00FF"/>
    <a:srgbClr val="FF5050"/>
    <a:srgbClr val="FF6600"/>
    <a:srgbClr val="CCFFCC"/>
    <a:srgbClr val="FF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1554" autoAdjust="0"/>
  </p:normalViewPr>
  <p:slideViewPr>
    <p:cSldViewPr snapToGrid="0">
      <p:cViewPr varScale="1">
        <p:scale>
          <a:sx n="63" d="100"/>
          <a:sy n="63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png"/><Relationship Id="rId4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10.png"/><Relationship Id="rId3" Type="http://schemas.openxmlformats.org/officeDocument/2006/relationships/image" Target="../media/image1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0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9.wmf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14.png"/><Relationship Id="rId21" Type="http://schemas.openxmlformats.org/officeDocument/2006/relationships/image" Target="../media/image124.png"/><Relationship Id="rId7" Type="http://schemas.openxmlformats.org/officeDocument/2006/relationships/image" Target="../media/image118.png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11.emf"/><Relationship Id="rId25" Type="http://schemas.openxmlformats.org/officeDocument/2006/relationships/image" Target="../media/image128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4.bin"/><Relationship Id="rId20" Type="http://schemas.openxmlformats.org/officeDocument/2006/relationships/image" Target="../media/image123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7.png"/><Relationship Id="rId11" Type="http://schemas.openxmlformats.org/officeDocument/2006/relationships/image" Target="../media/image8.png"/><Relationship Id="rId24" Type="http://schemas.openxmlformats.org/officeDocument/2006/relationships/image" Target="../media/image127.png"/><Relationship Id="rId5" Type="http://schemas.openxmlformats.org/officeDocument/2006/relationships/image" Target="../media/image12.png"/><Relationship Id="rId15" Type="http://schemas.openxmlformats.org/officeDocument/2006/relationships/image" Target="../media/image10.wmf"/><Relationship Id="rId23" Type="http://schemas.openxmlformats.org/officeDocument/2006/relationships/image" Target="../media/image126.png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oleObject" Target="../embeddings/oleObject23.bin"/><Relationship Id="rId2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5.wmf"/><Relationship Id="rId18" Type="http://schemas.openxmlformats.org/officeDocument/2006/relationships/oleObject" Target="../embeddings/oleObject30.bin"/><Relationship Id="rId26" Type="http://schemas.openxmlformats.org/officeDocument/2006/relationships/image" Target="../media/image96.png"/><Relationship Id="rId3" Type="http://schemas.openxmlformats.org/officeDocument/2006/relationships/image" Target="../media/image137.png"/><Relationship Id="rId21" Type="http://schemas.openxmlformats.org/officeDocument/2006/relationships/image" Target="../media/image29.wmf"/><Relationship Id="rId7" Type="http://schemas.openxmlformats.org/officeDocument/2006/relationships/image" Target="../media/image141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27.wmf"/><Relationship Id="rId25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0.png"/><Relationship Id="rId11" Type="http://schemas.openxmlformats.org/officeDocument/2006/relationships/image" Target="../media/image24.png"/><Relationship Id="rId24" Type="http://schemas.openxmlformats.org/officeDocument/2006/relationships/image" Target="../media/image840.png"/><Relationship Id="rId5" Type="http://schemas.openxmlformats.org/officeDocument/2006/relationships/image" Target="../media/image139.png"/><Relationship Id="rId15" Type="http://schemas.openxmlformats.org/officeDocument/2006/relationships/image" Target="../media/image26.wmf"/><Relationship Id="rId23" Type="http://schemas.openxmlformats.org/officeDocument/2006/relationships/image" Target="../media/image143.png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28.wmf"/><Relationship Id="rId4" Type="http://schemas.openxmlformats.org/officeDocument/2006/relationships/image" Target="../media/image138.png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28.bin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7.png"/><Relationship Id="rId5" Type="http://schemas.openxmlformats.org/officeDocument/2006/relationships/image" Target="../media/image210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61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.tiff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0.png"/><Relationship Id="rId11" Type="http://schemas.openxmlformats.org/officeDocument/2006/relationships/image" Target="../media/image240.png"/><Relationship Id="rId5" Type="http://schemas.openxmlformats.org/officeDocument/2006/relationships/image" Target="../media/image181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19" Type="http://schemas.openxmlformats.org/officeDocument/2006/relationships/image" Target="../media/image32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31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1.tif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4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430.png"/><Relationship Id="rId18" Type="http://schemas.openxmlformats.org/officeDocument/2006/relationships/image" Target="../media/image470.png"/><Relationship Id="rId26" Type="http://schemas.openxmlformats.org/officeDocument/2006/relationships/image" Target="../media/image551.png"/><Relationship Id="rId3" Type="http://schemas.openxmlformats.org/officeDocument/2006/relationships/image" Target="../media/image1610.png"/><Relationship Id="rId21" Type="http://schemas.openxmlformats.org/officeDocument/2006/relationships/image" Target="../media/image500.png"/><Relationship Id="rId7" Type="http://schemas.openxmlformats.org/officeDocument/2006/relationships/image" Target="../media/image200.png"/><Relationship Id="rId12" Type="http://schemas.openxmlformats.org/officeDocument/2006/relationships/image" Target="../media/image290.png"/><Relationship Id="rId17" Type="http://schemas.openxmlformats.org/officeDocument/2006/relationships/image" Target="../media/image460.png"/><Relationship Id="rId25" Type="http://schemas.openxmlformats.org/officeDocument/2006/relationships/image" Target="../media/image540.png"/><Relationship Id="rId2" Type="http://schemas.openxmlformats.org/officeDocument/2006/relationships/image" Target="../media/image1.tiff"/><Relationship Id="rId16" Type="http://schemas.openxmlformats.org/officeDocument/2006/relationships/image" Target="../media/image45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0.png"/><Relationship Id="rId11" Type="http://schemas.openxmlformats.org/officeDocument/2006/relationships/image" Target="../media/image260.png"/><Relationship Id="rId24" Type="http://schemas.openxmlformats.org/officeDocument/2006/relationships/image" Target="../media/image530.png"/><Relationship Id="rId5" Type="http://schemas.openxmlformats.org/officeDocument/2006/relationships/image" Target="../media/image1810.png"/><Relationship Id="rId15" Type="http://schemas.openxmlformats.org/officeDocument/2006/relationships/image" Target="../media/image440.png"/><Relationship Id="rId23" Type="http://schemas.openxmlformats.org/officeDocument/2006/relationships/image" Target="../media/image520.png"/><Relationship Id="rId10" Type="http://schemas.openxmlformats.org/officeDocument/2006/relationships/image" Target="../media/image250.png"/><Relationship Id="rId19" Type="http://schemas.openxmlformats.org/officeDocument/2006/relationships/image" Target="../media/image480.png"/><Relationship Id="rId4" Type="http://schemas.openxmlformats.org/officeDocument/2006/relationships/image" Target="../media/image170.png"/><Relationship Id="rId9" Type="http://schemas.openxmlformats.org/officeDocument/2006/relationships/image" Target="../media/image240.png"/><Relationship Id="rId14" Type="http://schemas.openxmlformats.org/officeDocument/2006/relationships/image" Target="../media/image320.png"/><Relationship Id="rId22" Type="http://schemas.openxmlformats.org/officeDocument/2006/relationships/image" Target="../media/image510.png"/><Relationship Id="rId27" Type="http://schemas.openxmlformats.org/officeDocument/2006/relationships/image" Target="../media/image5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.tiff"/><Relationship Id="rId21" Type="http://schemas.openxmlformats.org/officeDocument/2006/relationships/image" Target="../media/image73.png"/><Relationship Id="rId7" Type="http://schemas.openxmlformats.org/officeDocument/2006/relationships/image" Target="../media/image591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50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11" Type="http://schemas.openxmlformats.org/officeDocument/2006/relationships/image" Target="../media/image63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8.png"/><Relationship Id="rId3" Type="http://schemas.openxmlformats.org/officeDocument/2006/relationships/image" Target="../media/image1.tiff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3.png"/><Relationship Id="rId2" Type="http://schemas.openxmlformats.org/officeDocument/2006/relationships/image" Target="../media/image85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20.png"/><Relationship Id="rId5" Type="http://schemas.openxmlformats.org/officeDocument/2006/relationships/image" Target="../media/image880.png"/><Relationship Id="rId15" Type="http://schemas.openxmlformats.org/officeDocument/2006/relationships/image" Target="../media/image6.png"/><Relationship Id="rId10" Type="http://schemas.openxmlformats.org/officeDocument/2006/relationships/image" Target="../media/image1.tiff"/><Relationship Id="rId4" Type="http://schemas.openxmlformats.org/officeDocument/2006/relationships/image" Target="../media/image87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png"/><Relationship Id="rId5" Type="http://schemas.openxmlformats.org/officeDocument/2006/relationships/image" Target="../media/image1.tiff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.bin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6.bin"/><Relationship Id="rId3" Type="http://schemas.openxmlformats.org/officeDocument/2006/relationships/image" Target="../media/image101.png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108.png"/><Relationship Id="rId7" Type="http://schemas.openxmlformats.org/officeDocument/2006/relationships/image" Target="../media/image105.png"/><Relationship Id="rId12" Type="http://schemas.openxmlformats.org/officeDocument/2006/relationships/oleObject" Target="../embeddings/oleObject3.bin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5.bin"/><Relationship Id="rId33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.wmf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4.png"/><Relationship Id="rId11" Type="http://schemas.openxmlformats.org/officeDocument/2006/relationships/image" Target="../media/image3.wmf"/><Relationship Id="rId24" Type="http://schemas.openxmlformats.org/officeDocument/2006/relationships/oleObject" Target="../embeddings/oleObject14.bin"/><Relationship Id="rId32" Type="http://schemas.openxmlformats.org/officeDocument/2006/relationships/oleObject" Target="../embeddings/oleObject20.bin"/><Relationship Id="rId5" Type="http://schemas.openxmlformats.org/officeDocument/2006/relationships/image" Target="../media/image103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8.bin"/><Relationship Id="rId10" Type="http://schemas.openxmlformats.org/officeDocument/2006/relationships/oleObject" Target="../embeddings/oleObject2.bin"/><Relationship Id="rId19" Type="http://schemas.openxmlformats.org/officeDocument/2006/relationships/oleObject" Target="../embeddings/oleObject9.bin"/><Relationship Id="rId31" Type="http://schemas.openxmlformats.org/officeDocument/2006/relationships/image" Target="../media/image6.wmf"/><Relationship Id="rId4" Type="http://schemas.openxmlformats.org/officeDocument/2006/relationships/image" Target="../media/image100.png"/><Relationship Id="rId9" Type="http://schemas.openxmlformats.org/officeDocument/2006/relationships/image" Target="../media/image107.png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7.bin"/><Relationship Id="rId30" Type="http://schemas.openxmlformats.org/officeDocument/2006/relationships/oleObject" Target="../embeddings/oleObject19.bin"/><Relationship Id="rId35" Type="http://schemas.openxmlformats.org/officeDocument/2006/relationships/image" Target="../media/image109.png"/><Relationship Id="rId8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第七节 电磁振荡和电磁波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996" y="97339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电磁振荡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5996" y="1558172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电路中电量和电流的周期性变化叫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电磁振荡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，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产生电磁振荡的电路称为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振荡电路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55996" y="2635390"/>
                <a:ext cx="4778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1.</a:t>
                </a:r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电路</a:t>
                </a:r>
                <a:r>
                  <a:rPr lang="en-US" altLang="zh-CN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无阻尼振荡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2635390"/>
                <a:ext cx="4778872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316" t="-16667" r="-267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39552" y="1756246"/>
            <a:ext cx="1369049" cy="489945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 flipV="1">
            <a:off x="8803067" y="982345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 flipV="1">
            <a:off x="8813599" y="2610601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8803067" y="97339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8813599" y="2957146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 flipV="1">
            <a:off x="11407515" y="958407"/>
            <a:ext cx="0" cy="750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11403057" y="2038662"/>
            <a:ext cx="0" cy="933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11094047" y="1708879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V="1">
            <a:off x="11094047" y="2038662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289619" y="2445123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19" y="2445123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1725647" y="1675428"/>
                <a:ext cx="32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647" y="1675428"/>
                <a:ext cx="32541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加号 27"/>
          <p:cNvSpPr/>
          <p:nvPr/>
        </p:nvSpPr>
        <p:spPr>
          <a:xfrm>
            <a:off x="11044095" y="131913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加号 28"/>
          <p:cNvSpPr/>
          <p:nvPr/>
        </p:nvSpPr>
        <p:spPr>
          <a:xfrm>
            <a:off x="11463462" y="131913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减 29"/>
          <p:cNvSpPr/>
          <p:nvPr/>
        </p:nvSpPr>
        <p:spPr>
          <a:xfrm>
            <a:off x="11034087" y="2111370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31" name="减 30"/>
          <p:cNvSpPr/>
          <p:nvPr/>
        </p:nvSpPr>
        <p:spPr>
          <a:xfrm>
            <a:off x="11474655" y="2097652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665997" y="1708879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997" y="1708879"/>
                <a:ext cx="33182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55996" y="3220165"/>
                <a:ext cx="69397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时刻电容两端电荷为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𝒒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，电流为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3220165"/>
                <a:ext cx="6939720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2285" t="-16667" r="-149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455996" y="384626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电容两端电压：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355174" y="3907415"/>
                <a:ext cx="16148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74" y="3907415"/>
                <a:ext cx="161480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99465" y="4532315"/>
                <a:ext cx="12858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65" y="4532315"/>
                <a:ext cx="1285800" cy="935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719849" y="4532315"/>
                <a:ext cx="192604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9" y="4532315"/>
                <a:ext cx="1926040" cy="935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8877" y="5676979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77" y="5676979"/>
                <a:ext cx="520976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639499" y="5557059"/>
                <a:ext cx="2238625" cy="10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499" y="5557059"/>
                <a:ext cx="2238625" cy="10181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/>
          <p:cNvCxnSpPr/>
          <p:nvPr/>
        </p:nvCxnSpPr>
        <p:spPr>
          <a:xfrm>
            <a:off x="9493232" y="1110369"/>
            <a:ext cx="612059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9595843" y="1145713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843" y="1145713"/>
                <a:ext cx="256480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5824906" y="4011907"/>
                <a:ext cx="2767681" cy="9881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06" y="4011907"/>
                <a:ext cx="2767681" cy="98815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9148571" y="3997355"/>
                <a:ext cx="1885516" cy="1017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571" y="3997355"/>
                <a:ext cx="1885516" cy="1017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6295675" y="51778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电磁振荡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39252" y="51658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振荡频率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807063" y="5878082"/>
                <a:ext cx="356322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𝑄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063" y="5878082"/>
                <a:ext cx="3563220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6" grpId="0"/>
      <p:bldP spid="47" grpId="0" animBg="1"/>
      <p:bldP spid="48" grpId="0"/>
      <p:bldP spid="49" grpId="0"/>
      <p:bldP spid="5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272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电磁波的波函数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013" y="855842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振荡电偶极子向空间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各向同性介质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发射的电磁波是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球面波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12" y="1456355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球面波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26937" y="1927460"/>
                <a:ext cx="3370217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37" y="1927460"/>
                <a:ext cx="3370217" cy="7378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12869" y="2749943"/>
                <a:ext cx="3438698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𝐻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9" y="2749943"/>
                <a:ext cx="3438698" cy="7378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/>
          <p:cNvSpPr>
            <a:spLocks/>
          </p:cNvSpPr>
          <p:nvPr/>
        </p:nvSpPr>
        <p:spPr bwMode="auto">
          <a:xfrm>
            <a:off x="791464" y="2132557"/>
            <a:ext cx="194139" cy="119183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118288" y="1779061"/>
                <a:ext cx="2613023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𝜋𝜀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88" y="1779061"/>
                <a:ext cx="2613023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104220" y="2651467"/>
                <a:ext cx="2648161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𝑢𝑟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20" y="2651467"/>
                <a:ext cx="2648161" cy="8645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9692641" y="2024923"/>
            <a:ext cx="216000" cy="216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92641" y="3665864"/>
            <a:ext cx="216000" cy="216000"/>
          </a:xfrm>
          <a:prstGeom prst="ellipse">
            <a:avLst/>
          </a:prstGeom>
          <a:solidFill>
            <a:srgbClr val="FF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9786573" y="2240923"/>
            <a:ext cx="0" cy="1424941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622324" y="2924314"/>
                <a:ext cx="1125757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𝒑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324" y="2924314"/>
                <a:ext cx="1125757" cy="4949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11378419" y="1488005"/>
            <a:ext cx="144000" cy="144000"/>
          </a:xfrm>
          <a:prstGeom prst="ellipse">
            <a:avLst/>
          </a:prstGeom>
          <a:solidFill>
            <a:srgbClr val="00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9786573" y="1582781"/>
            <a:ext cx="1612934" cy="149000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形状 18"/>
          <p:cNvSpPr/>
          <p:nvPr/>
        </p:nvSpPr>
        <p:spPr>
          <a:xfrm>
            <a:off x="9805182" y="2644726"/>
            <a:ext cx="267286" cy="154745"/>
          </a:xfrm>
          <a:custGeom>
            <a:avLst/>
            <a:gdLst>
              <a:gd name="connsiteX0" fmla="*/ 0 w 267286"/>
              <a:gd name="connsiteY0" fmla="*/ 0 h 154745"/>
              <a:gd name="connsiteX1" fmla="*/ 168812 w 267286"/>
              <a:gd name="connsiteY1" fmla="*/ 56271 h 154745"/>
              <a:gd name="connsiteX2" fmla="*/ 267286 w 267286"/>
              <a:gd name="connsiteY2" fmla="*/ 154745 h 154745"/>
              <a:gd name="connsiteX3" fmla="*/ 267286 w 267286"/>
              <a:gd name="connsiteY3" fmla="*/ 154745 h 15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86" h="154745">
                <a:moveTo>
                  <a:pt x="0" y="0"/>
                </a:moveTo>
                <a:cubicBezTo>
                  <a:pt x="62132" y="15240"/>
                  <a:pt x="124264" y="30480"/>
                  <a:pt x="168812" y="56271"/>
                </a:cubicBezTo>
                <a:cubicBezTo>
                  <a:pt x="213360" y="82062"/>
                  <a:pt x="267286" y="154745"/>
                  <a:pt x="267286" y="154745"/>
                </a:cubicBezTo>
                <a:lnTo>
                  <a:pt x="267286" y="154745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590915" y="2429282"/>
                <a:ext cx="290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915" y="2429282"/>
                <a:ext cx="29014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927395" y="2269059"/>
                <a:ext cx="3102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395" y="2269059"/>
                <a:ext cx="310278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24"/>
          <p:cNvGrpSpPr>
            <a:grpSpLocks/>
          </p:cNvGrpSpPr>
          <p:nvPr/>
        </p:nvGrpSpPr>
        <p:grpSpPr bwMode="auto">
          <a:xfrm>
            <a:off x="642000" y="3433326"/>
            <a:ext cx="3657600" cy="3205162"/>
            <a:chOff x="768" y="2112"/>
            <a:chExt cx="2304" cy="2019"/>
          </a:xfrm>
        </p:grpSpPr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768" y="2400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Arc 26"/>
            <p:cNvSpPr>
              <a:spLocks/>
            </p:cNvSpPr>
            <p:nvPr/>
          </p:nvSpPr>
          <p:spPr bwMode="auto">
            <a:xfrm>
              <a:off x="1584" y="2400"/>
              <a:ext cx="433" cy="1731"/>
            </a:xfrm>
            <a:custGeom>
              <a:avLst/>
              <a:gdLst>
                <a:gd name="T0" fmla="*/ 0 w 24093"/>
                <a:gd name="T1" fmla="*/ 0 h 43200"/>
                <a:gd name="T2" fmla="*/ 0 w 24093"/>
                <a:gd name="T3" fmla="*/ 0 h 43200"/>
                <a:gd name="T4" fmla="*/ 0 w 24093"/>
                <a:gd name="T5" fmla="*/ 0 h 43200"/>
                <a:gd name="T6" fmla="*/ 0 60000 65536"/>
                <a:gd name="T7" fmla="*/ 0 60000 65536"/>
                <a:gd name="T8" fmla="*/ 0 60000 65536"/>
                <a:gd name="T9" fmla="*/ 0 w 24093"/>
                <a:gd name="T10" fmla="*/ 0 h 43200"/>
                <a:gd name="T11" fmla="*/ 24093 w 2409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93" h="43200" fill="none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</a:path>
                <a:path w="24093" h="43200" stroke="0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  <a:lnTo>
                    <a:pt x="2493" y="21600"/>
                  </a:lnTo>
                  <a:lnTo>
                    <a:pt x="2492" y="0"/>
                  </a:lnTo>
                  <a:close/>
                </a:path>
              </a:pathLst>
            </a:custGeom>
            <a:noFill/>
            <a:ln w="381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rc 27"/>
            <p:cNvSpPr>
              <a:spLocks/>
            </p:cNvSpPr>
            <p:nvPr/>
          </p:nvSpPr>
          <p:spPr bwMode="auto">
            <a:xfrm flipH="1">
              <a:off x="1296" y="2400"/>
              <a:ext cx="433" cy="1731"/>
            </a:xfrm>
            <a:custGeom>
              <a:avLst/>
              <a:gdLst>
                <a:gd name="T0" fmla="*/ 0 w 24093"/>
                <a:gd name="T1" fmla="*/ 0 h 43200"/>
                <a:gd name="T2" fmla="*/ 0 w 24093"/>
                <a:gd name="T3" fmla="*/ 0 h 43200"/>
                <a:gd name="T4" fmla="*/ 0 w 24093"/>
                <a:gd name="T5" fmla="*/ 0 h 43200"/>
                <a:gd name="T6" fmla="*/ 0 60000 65536"/>
                <a:gd name="T7" fmla="*/ 0 60000 65536"/>
                <a:gd name="T8" fmla="*/ 0 60000 65536"/>
                <a:gd name="T9" fmla="*/ 0 w 24093"/>
                <a:gd name="T10" fmla="*/ 0 h 43200"/>
                <a:gd name="T11" fmla="*/ 24093 w 2409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93" h="43200" fill="none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</a:path>
                <a:path w="24093" h="43200" stroke="0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  <a:lnTo>
                    <a:pt x="2493" y="21600"/>
                  </a:lnTo>
                  <a:lnTo>
                    <a:pt x="2492" y="0"/>
                  </a:lnTo>
                  <a:close/>
                </a:path>
              </a:pathLst>
            </a:custGeom>
            <a:noFill/>
            <a:ln w="38100">
              <a:solidFill>
                <a:srgbClr val="99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Arc 28"/>
            <p:cNvSpPr>
              <a:spLocks/>
            </p:cNvSpPr>
            <p:nvPr/>
          </p:nvSpPr>
          <p:spPr bwMode="auto">
            <a:xfrm rot="5400000">
              <a:off x="1465" y="2518"/>
              <a:ext cx="337" cy="1731"/>
            </a:xfrm>
            <a:custGeom>
              <a:avLst/>
              <a:gdLst>
                <a:gd name="T0" fmla="*/ 0 w 24093"/>
                <a:gd name="T1" fmla="*/ 0 h 43200"/>
                <a:gd name="T2" fmla="*/ 0 w 24093"/>
                <a:gd name="T3" fmla="*/ 0 h 43200"/>
                <a:gd name="T4" fmla="*/ 0 w 24093"/>
                <a:gd name="T5" fmla="*/ 0 h 43200"/>
                <a:gd name="T6" fmla="*/ 0 60000 65536"/>
                <a:gd name="T7" fmla="*/ 0 60000 65536"/>
                <a:gd name="T8" fmla="*/ 0 60000 65536"/>
                <a:gd name="T9" fmla="*/ 0 w 24093"/>
                <a:gd name="T10" fmla="*/ 0 h 43200"/>
                <a:gd name="T11" fmla="*/ 24093 w 2409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93" h="43200" fill="none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</a:path>
                <a:path w="24093" h="43200" stroke="0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  <a:lnTo>
                    <a:pt x="2493" y="21600"/>
                  </a:lnTo>
                  <a:lnTo>
                    <a:pt x="2492" y="0"/>
                  </a:lnTo>
                  <a:close/>
                </a:path>
              </a:pathLst>
            </a:custGeom>
            <a:noFill/>
            <a:ln w="3810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Arc 29"/>
            <p:cNvSpPr>
              <a:spLocks/>
            </p:cNvSpPr>
            <p:nvPr/>
          </p:nvSpPr>
          <p:spPr bwMode="auto">
            <a:xfrm rot="16200000" flipV="1">
              <a:off x="1465" y="2279"/>
              <a:ext cx="337" cy="1731"/>
            </a:xfrm>
            <a:custGeom>
              <a:avLst/>
              <a:gdLst>
                <a:gd name="T0" fmla="*/ 0 w 24093"/>
                <a:gd name="T1" fmla="*/ 0 h 43200"/>
                <a:gd name="T2" fmla="*/ 0 w 24093"/>
                <a:gd name="T3" fmla="*/ 0 h 43200"/>
                <a:gd name="T4" fmla="*/ 0 w 24093"/>
                <a:gd name="T5" fmla="*/ 0 h 43200"/>
                <a:gd name="T6" fmla="*/ 0 60000 65536"/>
                <a:gd name="T7" fmla="*/ 0 60000 65536"/>
                <a:gd name="T8" fmla="*/ 0 60000 65536"/>
                <a:gd name="T9" fmla="*/ 0 w 24093"/>
                <a:gd name="T10" fmla="*/ 0 h 43200"/>
                <a:gd name="T11" fmla="*/ 24093 w 2409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93" h="43200" fill="none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</a:path>
                <a:path w="24093" h="43200" stroke="0" extrusionOk="0">
                  <a:moveTo>
                    <a:pt x="2492" y="0"/>
                  </a:moveTo>
                  <a:cubicBezTo>
                    <a:pt x="14422" y="0"/>
                    <a:pt x="24093" y="9670"/>
                    <a:pt x="24093" y="21600"/>
                  </a:cubicBezTo>
                  <a:cubicBezTo>
                    <a:pt x="24093" y="33529"/>
                    <a:pt x="14422" y="43200"/>
                    <a:pt x="2493" y="43200"/>
                  </a:cubicBezTo>
                  <a:cubicBezTo>
                    <a:pt x="1659" y="43200"/>
                    <a:pt x="827" y="43151"/>
                    <a:pt x="0" y="43055"/>
                  </a:cubicBezTo>
                  <a:lnTo>
                    <a:pt x="2493" y="21600"/>
                  </a:lnTo>
                  <a:lnTo>
                    <a:pt x="2492" y="0"/>
                  </a:lnTo>
                  <a:close/>
                </a:path>
              </a:pathLst>
            </a:custGeom>
            <a:noFill/>
            <a:ln w="38100">
              <a:solidFill>
                <a:srgbClr val="00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" name="Group 30"/>
            <p:cNvGrpSpPr>
              <a:grpSpLocks/>
            </p:cNvGrpSpPr>
            <p:nvPr/>
          </p:nvGrpSpPr>
          <p:grpSpPr bwMode="auto">
            <a:xfrm>
              <a:off x="1632" y="3024"/>
              <a:ext cx="86" cy="432"/>
              <a:chOff x="2938" y="3024"/>
              <a:chExt cx="86" cy="432"/>
            </a:xfrm>
          </p:grpSpPr>
          <p:graphicFrame>
            <p:nvGraphicFramePr>
              <p:cNvPr id="44" name="Object 31"/>
              <p:cNvGraphicFramePr>
                <a:graphicFrameLocks noChangeAspect="1"/>
              </p:cNvGraphicFramePr>
              <p:nvPr/>
            </p:nvGraphicFramePr>
            <p:xfrm>
              <a:off x="2938" y="3024"/>
              <a:ext cx="86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BMP 图象" r:id="rId10" imgW="161990" imgH="1085714" progId="PBrush">
                      <p:embed/>
                    </p:oleObj>
                  </mc:Choice>
                  <mc:Fallback>
                    <p:oleObj name="BMP 图象" r:id="rId10" imgW="161990" imgH="1085714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8" y="3024"/>
                            <a:ext cx="86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Line 32"/>
              <p:cNvSpPr>
                <a:spLocks noChangeShapeType="1"/>
              </p:cNvSpPr>
              <p:nvPr/>
            </p:nvSpPr>
            <p:spPr bwMode="auto">
              <a:xfrm flipV="1">
                <a:off x="2976" y="3072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" name="Line 33"/>
            <p:cNvSpPr>
              <a:spLocks noChangeShapeType="1"/>
            </p:cNvSpPr>
            <p:nvPr/>
          </p:nvSpPr>
          <p:spPr bwMode="auto">
            <a:xfrm>
              <a:off x="1680" y="3264"/>
              <a:ext cx="139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 flipH="1">
              <a:off x="864" y="3264"/>
              <a:ext cx="816" cy="62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35"/>
            <p:cNvSpPr>
              <a:spLocks noChangeShapeType="1"/>
            </p:cNvSpPr>
            <p:nvPr/>
          </p:nvSpPr>
          <p:spPr bwMode="auto">
            <a:xfrm flipV="1">
              <a:off x="1680" y="2112"/>
              <a:ext cx="0" cy="115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Line 36"/>
          <p:cNvSpPr>
            <a:spLocks noChangeShapeType="1"/>
          </p:cNvSpPr>
          <p:nvPr/>
        </p:nvSpPr>
        <p:spPr bwMode="auto">
          <a:xfrm flipV="1">
            <a:off x="2089800" y="3661926"/>
            <a:ext cx="914400" cy="16002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Arc 37"/>
          <p:cNvSpPr>
            <a:spLocks/>
          </p:cNvSpPr>
          <p:nvPr/>
        </p:nvSpPr>
        <p:spPr bwMode="auto">
          <a:xfrm rot="5400000">
            <a:off x="1861200" y="3433326"/>
            <a:ext cx="304800" cy="1981200"/>
          </a:xfrm>
          <a:custGeom>
            <a:avLst/>
            <a:gdLst>
              <a:gd name="T0" fmla="*/ 2147483647 w 22857"/>
              <a:gd name="T1" fmla="*/ 0 h 43200"/>
              <a:gd name="T2" fmla="*/ 0 w 22857"/>
              <a:gd name="T3" fmla="*/ 2147483647 h 43200"/>
              <a:gd name="T4" fmla="*/ 2147483647 w 22857"/>
              <a:gd name="T5" fmla="*/ 2147483647 h 43200"/>
              <a:gd name="T6" fmla="*/ 0 60000 65536"/>
              <a:gd name="T7" fmla="*/ 0 60000 65536"/>
              <a:gd name="T8" fmla="*/ 0 60000 65536"/>
              <a:gd name="T9" fmla="*/ 0 w 22857"/>
              <a:gd name="T10" fmla="*/ 0 h 43200"/>
              <a:gd name="T11" fmla="*/ 22857 w 2285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57" h="43200" fill="none" extrusionOk="0">
                <a:moveTo>
                  <a:pt x="1256" y="0"/>
                </a:moveTo>
                <a:cubicBezTo>
                  <a:pt x="13186" y="0"/>
                  <a:pt x="22857" y="9670"/>
                  <a:pt x="22857" y="21600"/>
                </a:cubicBezTo>
                <a:cubicBezTo>
                  <a:pt x="22857" y="33529"/>
                  <a:pt x="13186" y="43200"/>
                  <a:pt x="1257" y="43200"/>
                </a:cubicBezTo>
                <a:cubicBezTo>
                  <a:pt x="837" y="43200"/>
                  <a:pt x="418" y="43187"/>
                  <a:pt x="-1" y="43163"/>
                </a:cubicBezTo>
              </a:path>
              <a:path w="22857" h="43200" stroke="0" extrusionOk="0">
                <a:moveTo>
                  <a:pt x="1256" y="0"/>
                </a:moveTo>
                <a:cubicBezTo>
                  <a:pt x="13186" y="0"/>
                  <a:pt x="22857" y="9670"/>
                  <a:pt x="22857" y="21600"/>
                </a:cubicBezTo>
                <a:cubicBezTo>
                  <a:pt x="22857" y="33529"/>
                  <a:pt x="13186" y="43200"/>
                  <a:pt x="1257" y="43200"/>
                </a:cubicBezTo>
                <a:cubicBezTo>
                  <a:pt x="837" y="43200"/>
                  <a:pt x="418" y="43187"/>
                  <a:pt x="-1" y="43163"/>
                </a:cubicBezTo>
                <a:lnTo>
                  <a:pt x="1257" y="21600"/>
                </a:lnTo>
                <a:lnTo>
                  <a:pt x="1256" y="0"/>
                </a:lnTo>
                <a:close/>
              </a:path>
            </a:pathLst>
          </a:cu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Arc 38"/>
          <p:cNvSpPr>
            <a:spLocks/>
          </p:cNvSpPr>
          <p:nvPr/>
        </p:nvSpPr>
        <p:spPr bwMode="auto">
          <a:xfrm rot="16200000" flipH="1">
            <a:off x="2267600" y="3992126"/>
            <a:ext cx="304800" cy="863600"/>
          </a:xfrm>
          <a:custGeom>
            <a:avLst/>
            <a:gdLst>
              <a:gd name="T0" fmla="*/ 2147483647 w 20867"/>
              <a:gd name="T1" fmla="*/ 2147483647 h 18840"/>
              <a:gd name="T2" fmla="*/ 2147483647 w 20867"/>
              <a:gd name="T3" fmla="*/ 2147483647 h 18840"/>
              <a:gd name="T4" fmla="*/ 0 w 20867"/>
              <a:gd name="T5" fmla="*/ 0 h 18840"/>
              <a:gd name="T6" fmla="*/ 0 60000 65536"/>
              <a:gd name="T7" fmla="*/ 0 60000 65536"/>
              <a:gd name="T8" fmla="*/ 0 60000 65536"/>
              <a:gd name="T9" fmla="*/ 0 w 20867"/>
              <a:gd name="T10" fmla="*/ 0 h 18840"/>
              <a:gd name="T11" fmla="*/ 20867 w 20867"/>
              <a:gd name="T12" fmla="*/ 18840 h 18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67" h="18840" fill="none" extrusionOk="0">
                <a:moveTo>
                  <a:pt x="20867" y="5579"/>
                </a:moveTo>
                <a:cubicBezTo>
                  <a:pt x="19362" y="11208"/>
                  <a:pt x="15646" y="15990"/>
                  <a:pt x="10564" y="18840"/>
                </a:cubicBezTo>
              </a:path>
              <a:path w="20867" h="18840" stroke="0" extrusionOk="0">
                <a:moveTo>
                  <a:pt x="20867" y="5579"/>
                </a:moveTo>
                <a:cubicBezTo>
                  <a:pt x="19362" y="11208"/>
                  <a:pt x="15646" y="15990"/>
                  <a:pt x="10564" y="18840"/>
                </a:cubicBezTo>
                <a:lnTo>
                  <a:pt x="0" y="0"/>
                </a:lnTo>
                <a:lnTo>
                  <a:pt x="20867" y="5579"/>
                </a:lnTo>
                <a:close/>
              </a:path>
            </a:pathLst>
          </a:custGeom>
          <a:noFill/>
          <a:ln w="38100">
            <a:solidFill>
              <a:srgbClr val="99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Object 39"/>
          <p:cNvGraphicFramePr>
            <a:graphicFrameLocks noChangeAspect="1"/>
          </p:cNvGraphicFramePr>
          <p:nvPr>
            <p:extLst/>
          </p:nvPr>
        </p:nvGraphicFramePr>
        <p:xfrm>
          <a:off x="2928000" y="3814326"/>
          <a:ext cx="2809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公式" r:id="rId12" imgW="215713" imgH="291847" progId="Equation.3">
                  <p:embed/>
                </p:oleObj>
              </mc:Choice>
              <mc:Fallback>
                <p:oleObj name="公式" r:id="rId12" imgW="215713" imgH="2918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000" y="3814326"/>
                        <a:ext cx="2809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Arc 40"/>
          <p:cNvSpPr>
            <a:spLocks/>
          </p:cNvSpPr>
          <p:nvPr/>
        </p:nvSpPr>
        <p:spPr bwMode="auto">
          <a:xfrm rot="19683309">
            <a:off x="2242200" y="4042926"/>
            <a:ext cx="304800" cy="863600"/>
          </a:xfrm>
          <a:custGeom>
            <a:avLst/>
            <a:gdLst>
              <a:gd name="T0" fmla="*/ 2147483647 w 20867"/>
              <a:gd name="T1" fmla="*/ 2147483647 h 18840"/>
              <a:gd name="T2" fmla="*/ 2147483647 w 20867"/>
              <a:gd name="T3" fmla="*/ 2147483647 h 18840"/>
              <a:gd name="T4" fmla="*/ 0 w 20867"/>
              <a:gd name="T5" fmla="*/ 0 h 18840"/>
              <a:gd name="T6" fmla="*/ 0 60000 65536"/>
              <a:gd name="T7" fmla="*/ 0 60000 65536"/>
              <a:gd name="T8" fmla="*/ 0 60000 65536"/>
              <a:gd name="T9" fmla="*/ 0 w 20867"/>
              <a:gd name="T10" fmla="*/ 0 h 18840"/>
              <a:gd name="T11" fmla="*/ 20867 w 20867"/>
              <a:gd name="T12" fmla="*/ 18840 h 18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67" h="18840" fill="none" extrusionOk="0">
                <a:moveTo>
                  <a:pt x="20867" y="5579"/>
                </a:moveTo>
                <a:cubicBezTo>
                  <a:pt x="19362" y="11208"/>
                  <a:pt x="15646" y="15990"/>
                  <a:pt x="10564" y="18840"/>
                </a:cubicBezTo>
              </a:path>
              <a:path w="20867" h="18840" stroke="0" extrusionOk="0">
                <a:moveTo>
                  <a:pt x="20867" y="5579"/>
                </a:moveTo>
                <a:cubicBezTo>
                  <a:pt x="19362" y="11208"/>
                  <a:pt x="15646" y="15990"/>
                  <a:pt x="10564" y="18840"/>
                </a:cubicBezTo>
                <a:lnTo>
                  <a:pt x="0" y="0"/>
                </a:lnTo>
                <a:lnTo>
                  <a:pt x="20867" y="5579"/>
                </a:lnTo>
                <a:close/>
              </a:path>
            </a:pathLst>
          </a:cu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Arc 41"/>
          <p:cNvSpPr>
            <a:spLocks/>
          </p:cNvSpPr>
          <p:nvPr/>
        </p:nvSpPr>
        <p:spPr bwMode="auto">
          <a:xfrm>
            <a:off x="2089800" y="4652526"/>
            <a:ext cx="228600" cy="182562"/>
          </a:xfrm>
          <a:custGeom>
            <a:avLst/>
            <a:gdLst>
              <a:gd name="T0" fmla="*/ 0 w 21600"/>
              <a:gd name="T1" fmla="*/ 0 h 25812"/>
              <a:gd name="T2" fmla="*/ 2147483647 w 21600"/>
              <a:gd name="T3" fmla="*/ 2147483647 h 25812"/>
              <a:gd name="T4" fmla="*/ 0 w 21600"/>
              <a:gd name="T5" fmla="*/ 2147483647 h 25812"/>
              <a:gd name="T6" fmla="*/ 0 60000 65536"/>
              <a:gd name="T7" fmla="*/ 0 60000 65536"/>
              <a:gd name="T8" fmla="*/ 0 60000 65536"/>
              <a:gd name="T9" fmla="*/ 0 w 21600"/>
              <a:gd name="T10" fmla="*/ 0 h 25812"/>
              <a:gd name="T11" fmla="*/ 21600 w 21600"/>
              <a:gd name="T12" fmla="*/ 25812 h 258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581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014"/>
                  <a:pt x="21461" y="24425"/>
                  <a:pt x="21185" y="25812"/>
                </a:cubicBezTo>
              </a:path>
              <a:path w="21600" h="2581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014"/>
                  <a:pt x="21461" y="24425"/>
                  <a:pt x="21185" y="2581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Object 42"/>
          <p:cNvGraphicFramePr>
            <a:graphicFrameLocks noChangeAspect="1"/>
          </p:cNvGraphicFramePr>
          <p:nvPr>
            <p:extLst/>
          </p:nvPr>
        </p:nvGraphicFramePr>
        <p:xfrm>
          <a:off x="2089800" y="4804926"/>
          <a:ext cx="173038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公式" r:id="rId14" imgW="241091" imgH="317225" progId="Equation.3">
                  <p:embed/>
                </p:oleObj>
              </mc:Choice>
              <mc:Fallback>
                <p:oleObj name="公式" r:id="rId14" imgW="241091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00" y="4804926"/>
                        <a:ext cx="173038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43"/>
          <p:cNvGrpSpPr>
            <a:grpSpLocks/>
          </p:cNvGrpSpPr>
          <p:nvPr/>
        </p:nvGrpSpPr>
        <p:grpSpPr bwMode="auto">
          <a:xfrm>
            <a:off x="2699400" y="4195326"/>
            <a:ext cx="252413" cy="677862"/>
            <a:chOff x="3019" y="2645"/>
            <a:chExt cx="159" cy="427"/>
          </a:xfrm>
        </p:grpSpPr>
        <p:sp>
          <p:nvSpPr>
            <p:cNvPr id="54" name="Rectangle 44"/>
            <p:cNvSpPr>
              <a:spLocks noChangeArrowheads="1"/>
            </p:cNvSpPr>
            <p:nvPr/>
          </p:nvSpPr>
          <p:spPr bwMode="auto">
            <a:xfrm>
              <a:off x="3019" y="2842"/>
              <a:ext cx="14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solidFill>
                    <a:srgbClr val="9900CC"/>
                  </a:solidFill>
                </a:rPr>
                <a:t>H</a:t>
              </a:r>
              <a:endParaRPr lang="en-US" altLang="zh-CN" sz="2000">
                <a:solidFill>
                  <a:srgbClr val="9900CC"/>
                </a:solidFill>
              </a:endParaRPr>
            </a:p>
          </p:txBody>
        </p:sp>
        <p:sp>
          <p:nvSpPr>
            <p:cNvPr id="55" name="Rectangle 45"/>
            <p:cNvSpPr>
              <a:spLocks noChangeArrowheads="1"/>
            </p:cNvSpPr>
            <p:nvPr/>
          </p:nvSpPr>
          <p:spPr bwMode="auto">
            <a:xfrm>
              <a:off x="3086" y="2645"/>
              <a:ext cx="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9900CC"/>
                  </a:solidFill>
                  <a:latin typeface="MT Extra" charset="2"/>
                </a:rPr>
                <a:t>r</a:t>
              </a:r>
              <a:endParaRPr lang="en-US" altLang="zh-CN">
                <a:solidFill>
                  <a:srgbClr val="9900CC"/>
                </a:solidFill>
              </a:endParaRPr>
            </a:p>
          </p:txBody>
        </p:sp>
      </p:grpSp>
      <p:graphicFrame>
        <p:nvGraphicFramePr>
          <p:cNvPr id="56" name="Object 73"/>
          <p:cNvGraphicFramePr>
            <a:graphicFrameLocks noChangeAspect="1"/>
          </p:cNvGraphicFramePr>
          <p:nvPr>
            <p:extLst/>
          </p:nvPr>
        </p:nvGraphicFramePr>
        <p:xfrm>
          <a:off x="2089800" y="4144526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16" imgW="114416" imgH="152451" progId="Equation.3">
                  <p:embed/>
                </p:oleObj>
              </mc:Choice>
              <mc:Fallback>
                <p:oleObj name="Equation" r:id="rId16" imgW="114416" imgH="1524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00" y="4144526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4925555" y="3560139"/>
                <a:ext cx="20457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方向；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55" y="3560139"/>
                <a:ext cx="2045753" cy="523220"/>
              </a:xfrm>
              <a:prstGeom prst="rect">
                <a:avLst/>
              </a:prstGeom>
              <a:blipFill rotWithShape="0">
                <a:blip r:embed="rId18"/>
                <a:stretch>
                  <a:fillRect t="-13953" r="-4464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925555" y="4097243"/>
                <a:ext cx="4729180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沿经线振荡，偶极子交叠；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55" y="4097243"/>
                <a:ext cx="4729180" cy="575479"/>
              </a:xfrm>
              <a:prstGeom prst="rect">
                <a:avLst/>
              </a:prstGeom>
              <a:blipFill rotWithShape="0">
                <a:blip r:embed="rId19"/>
                <a:stretch>
                  <a:fillRect t="-4211" r="-1031" b="-2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4925555" y="4686647"/>
                <a:ext cx="4777270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沿纬线振荡，偶极子垂直；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55" y="4686647"/>
                <a:ext cx="4777270" cy="575479"/>
              </a:xfrm>
              <a:prstGeom prst="rect">
                <a:avLst/>
              </a:prstGeom>
              <a:blipFill rotWithShape="0">
                <a:blip r:embed="rId20"/>
                <a:stretch>
                  <a:fillRect t="-5319" r="-1020" b="-2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3633724" y="57631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特点：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4665709" y="5274562"/>
                <a:ext cx="4574714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横波，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右手螺旋；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09" y="5274562"/>
                <a:ext cx="4574714" cy="575479"/>
              </a:xfrm>
              <a:prstGeom prst="rect">
                <a:avLst/>
              </a:prstGeom>
              <a:blipFill rotWithShape="0">
                <a:blip r:embed="rId21"/>
                <a:stretch>
                  <a:fillRect l="-2663" t="-4211" r="-1332" b="-2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371499" y="5875389"/>
                <a:ext cx="2383153" cy="810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99" y="5875389"/>
                <a:ext cx="2383153" cy="81035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/>
          <p:cNvSpPr txBox="1"/>
          <p:nvPr/>
        </p:nvSpPr>
        <p:spPr>
          <a:xfrm>
            <a:off x="4687291" y="604296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mtClean="0">
                <a:latin typeface="SimHei" charset="-122"/>
                <a:ea typeface="SimHei" charset="-122"/>
                <a:cs typeface="SimHei" charset="-122"/>
              </a:rPr>
              <a:t>b).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AutoShape 2"/>
          <p:cNvSpPr>
            <a:spLocks/>
          </p:cNvSpPr>
          <p:nvPr/>
        </p:nvSpPr>
        <p:spPr bwMode="auto">
          <a:xfrm>
            <a:off x="7862663" y="5890074"/>
            <a:ext cx="169983" cy="809734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8131319" y="5816342"/>
                <a:ext cx="13307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9" y="5816342"/>
                <a:ext cx="1330749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9539945" y="5816341"/>
                <a:ext cx="220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945" y="5816341"/>
                <a:ext cx="2205668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8131319" y="6304747"/>
                <a:ext cx="1373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/2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9" y="6304747"/>
                <a:ext cx="1373518" cy="43088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9539945" y="6304746"/>
                <a:ext cx="1205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945" y="6304746"/>
                <a:ext cx="1205971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10687859" y="62202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latin typeface="SimHei" charset="-122"/>
                <a:ea typeface="SimHei" charset="-122"/>
                <a:cs typeface="SimHei" charset="-122"/>
              </a:rPr>
              <a:t>最大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23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  <p:bldP spid="9" grpId="0"/>
      <p:bldP spid="10" grpId="0" animBg="1"/>
      <p:bldP spid="11" grpId="0" animBg="1"/>
      <p:bldP spid="14" grpId="0"/>
      <p:bldP spid="15" grpId="0" animBg="1"/>
      <p:bldP spid="19" grpId="0" animBg="1"/>
      <p:bldP spid="20" grpId="0"/>
      <p:bldP spid="21" grpId="0"/>
      <p:bldP spid="46" grpId="0" animBg="1"/>
      <p:bldP spid="47" grpId="0" animBg="1"/>
      <p:bldP spid="48" grpId="0" animBg="1"/>
      <p:bldP spid="50" grpId="0" animBg="1"/>
      <p:bldP spid="51" grpId="0" animBg="1"/>
      <p:bldP spid="57" grpId="0"/>
      <p:bldP spid="58" grpId="0"/>
      <p:bldP spid="59" grpId="0"/>
      <p:bldP spid="60" grpId="0"/>
      <p:bldP spid="62" grpId="0"/>
      <p:bldP spid="64" grpId="0"/>
      <p:bldP spid="65" grpId="0"/>
      <p:bldP spid="66" grpId="0" animBg="1"/>
      <p:bldP spid="67" grpId="0"/>
      <p:bldP spid="68" grpId="0"/>
      <p:bldP spid="69" grpId="0"/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mg2.baidu.com/image_search/src=http%3A%2F%2Fupload.wikimedia.org%2Fwikipedia%2Fcommons%2Fthumb%2F3%2F3d%2FDipole.gif%2F250px-Dipole.gif&amp;refer=http%3A%2F%2Fupload.wikimedia.org&amp;app=2002&amp;size=f9999,10000&amp;q=a80&amp;n=0&amp;g=0n&amp;fmt=auto?sec=1668264280&amp;t=8cb29122ccd3ef83d486315664cc532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5" y="1369069"/>
            <a:ext cx="5569682" cy="556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323084" y="6120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特点：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55069" y="123442"/>
                <a:ext cx="4574714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横波，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2800" b="1" dirty="0" smtClean="0">
                    <a:latin typeface="SimHei" charset="-122"/>
                    <a:ea typeface="SimHei" charset="-122"/>
                    <a:cs typeface="SimHei" charset="-122"/>
                  </a:rPr>
                  <a:t>右手螺旋；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069" y="123442"/>
                <a:ext cx="4574714" cy="575479"/>
              </a:xfrm>
              <a:prstGeom prst="rect">
                <a:avLst/>
              </a:prstGeom>
              <a:blipFill>
                <a:blip r:embed="rId3"/>
                <a:stretch>
                  <a:fillRect l="-2663" t="-4211" r="-2130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060859" y="724269"/>
                <a:ext cx="2383153" cy="810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59" y="724269"/>
                <a:ext cx="2383153" cy="810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376651" y="89184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mtClean="0">
                <a:latin typeface="SimHei" charset="-122"/>
                <a:ea typeface="SimHei" charset="-122"/>
                <a:cs typeface="SimHei" charset="-122"/>
              </a:rPr>
              <a:t>b).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AutoShape 2"/>
          <p:cNvSpPr>
            <a:spLocks/>
          </p:cNvSpPr>
          <p:nvPr/>
        </p:nvSpPr>
        <p:spPr bwMode="auto">
          <a:xfrm>
            <a:off x="6552023" y="738954"/>
            <a:ext cx="169983" cy="809734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820679" y="665222"/>
                <a:ext cx="13307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79" y="665222"/>
                <a:ext cx="133074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229305" y="665221"/>
                <a:ext cx="220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05" y="665221"/>
                <a:ext cx="220566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820679" y="1153627"/>
                <a:ext cx="1373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/2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79" y="1153627"/>
                <a:ext cx="137351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8229305" y="1153626"/>
                <a:ext cx="12059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05" y="1153626"/>
                <a:ext cx="120597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9377219" y="10691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latin typeface="SimHei" charset="-122"/>
                <a:ea typeface="SimHei" charset="-122"/>
                <a:cs typeface="SimHei" charset="-122"/>
              </a:rPr>
              <a:t>最大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3666" y="3493197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演示实验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4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27247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平面波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4838" y="272477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球面波在很远处可以被近似看成平面波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13" y="8150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波动方程：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6633" y="1360489"/>
                <a:ext cx="2568652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3" y="1360489"/>
                <a:ext cx="2568652" cy="9881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3526103" y="1775396"/>
            <a:ext cx="717453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02510" y="1489121"/>
                <a:ext cx="4217500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510" y="1489121"/>
                <a:ext cx="4217500" cy="843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26633" y="2404826"/>
                <a:ext cx="264405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num>
                        <m:den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3" y="2404826"/>
                <a:ext cx="2644057" cy="9881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3526103" y="2819733"/>
            <a:ext cx="717453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502510" y="2533458"/>
                <a:ext cx="4265719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𝑧𝑚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510" y="2533458"/>
                <a:ext cx="4265719" cy="8434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357327" y="1847482"/>
                <a:ext cx="1507657" cy="1002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𝜇𝜀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27" y="1847482"/>
                <a:ext cx="1507657" cy="10023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89"/>
          <p:cNvGraphicFramePr>
            <a:graphicFrameLocks noChangeAspect="1"/>
          </p:cNvGraphicFramePr>
          <p:nvPr>
            <p:extLst/>
          </p:nvPr>
        </p:nvGraphicFramePr>
        <p:xfrm>
          <a:off x="7596556" y="3907079"/>
          <a:ext cx="3282950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BMP 图象" r:id="rId8" imgW="3161905" imgH="914286" progId="PBrush">
                  <p:embed/>
                </p:oleObj>
              </mc:Choice>
              <mc:Fallback>
                <p:oleObj name="BMP 图象" r:id="rId8" imgW="3161905" imgH="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556" y="3907079"/>
                        <a:ext cx="3282950" cy="146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0"/>
          <p:cNvGraphicFramePr>
            <a:graphicFrameLocks noChangeAspect="1"/>
          </p:cNvGraphicFramePr>
          <p:nvPr>
            <p:extLst/>
          </p:nvPr>
        </p:nvGraphicFramePr>
        <p:xfrm>
          <a:off x="7672756" y="4038841"/>
          <a:ext cx="29908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BMP 图象" r:id="rId10" imgW="3495238" imgH="819048" progId="PBrush">
                  <p:embed/>
                </p:oleObj>
              </mc:Choice>
              <mc:Fallback>
                <p:oleObj name="BMP 图象" r:id="rId10" imgW="3495238" imgH="8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2756" y="4038841"/>
                        <a:ext cx="29908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91"/>
          <p:cNvSpPr>
            <a:spLocks noChangeShapeType="1"/>
          </p:cNvSpPr>
          <p:nvPr/>
        </p:nvSpPr>
        <p:spPr bwMode="auto">
          <a:xfrm flipV="1">
            <a:off x="7587031" y="4516679"/>
            <a:ext cx="3286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2"/>
          <p:cNvSpPr>
            <a:spLocks noChangeShapeType="1"/>
          </p:cNvSpPr>
          <p:nvPr/>
        </p:nvSpPr>
        <p:spPr bwMode="auto">
          <a:xfrm flipH="1">
            <a:off x="7596556" y="4516679"/>
            <a:ext cx="577850" cy="72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93"/>
          <p:cNvSpPr>
            <a:spLocks noChangeShapeType="1"/>
          </p:cNvSpPr>
          <p:nvPr/>
        </p:nvSpPr>
        <p:spPr bwMode="auto">
          <a:xfrm flipV="1">
            <a:off x="8206156" y="3678479"/>
            <a:ext cx="0" cy="846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94"/>
          <p:cNvSpPr>
            <a:spLocks noChangeShapeType="1"/>
          </p:cNvSpPr>
          <p:nvPr/>
        </p:nvSpPr>
        <p:spPr bwMode="auto">
          <a:xfrm flipH="1">
            <a:off x="7933106" y="4554779"/>
            <a:ext cx="241300" cy="301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95"/>
          <p:cNvSpPr>
            <a:spLocks noChangeShapeType="1"/>
          </p:cNvSpPr>
          <p:nvPr/>
        </p:nvSpPr>
        <p:spPr bwMode="auto">
          <a:xfrm flipV="1">
            <a:off x="8799881" y="4251566"/>
            <a:ext cx="241300" cy="30321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96"/>
          <p:cNvSpPr>
            <a:spLocks noChangeShapeType="1"/>
          </p:cNvSpPr>
          <p:nvPr/>
        </p:nvSpPr>
        <p:spPr bwMode="auto">
          <a:xfrm flipV="1">
            <a:off x="10111156" y="4211879"/>
            <a:ext cx="228600" cy="3175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97"/>
          <p:cNvSpPr>
            <a:spLocks noChangeShapeType="1"/>
          </p:cNvSpPr>
          <p:nvPr/>
        </p:nvSpPr>
        <p:spPr bwMode="auto">
          <a:xfrm flipH="1" flipV="1">
            <a:off x="8174406" y="4191241"/>
            <a:ext cx="0" cy="3635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98"/>
          <p:cNvSpPr>
            <a:spLocks noChangeShapeType="1"/>
          </p:cNvSpPr>
          <p:nvPr/>
        </p:nvSpPr>
        <p:spPr bwMode="auto">
          <a:xfrm flipH="1" flipV="1">
            <a:off x="9428531" y="4191241"/>
            <a:ext cx="0" cy="3635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99"/>
          <p:cNvSpPr>
            <a:spLocks noChangeShapeType="1"/>
          </p:cNvSpPr>
          <p:nvPr/>
        </p:nvSpPr>
        <p:spPr bwMode="auto">
          <a:xfrm flipH="1">
            <a:off x="8799881" y="4554779"/>
            <a:ext cx="0" cy="3016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00"/>
          <p:cNvSpPr>
            <a:spLocks noChangeShapeType="1"/>
          </p:cNvSpPr>
          <p:nvPr/>
        </p:nvSpPr>
        <p:spPr bwMode="auto">
          <a:xfrm flipH="1">
            <a:off x="10111156" y="4516679"/>
            <a:ext cx="0" cy="3016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" name="Object 101"/>
          <p:cNvGraphicFramePr>
            <a:graphicFrameLocks noChangeAspect="1"/>
          </p:cNvGraphicFramePr>
          <p:nvPr>
            <p:extLst/>
          </p:nvPr>
        </p:nvGraphicFramePr>
        <p:xfrm>
          <a:off x="10522319" y="4610341"/>
          <a:ext cx="2651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12" imgW="177492" imgH="164814" progId="Equation.3">
                  <p:embed/>
                </p:oleObj>
              </mc:Choice>
              <mc:Fallback>
                <p:oleObj name="Equation" r:id="rId12" imgW="177492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2319" y="4610341"/>
                        <a:ext cx="2651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2"/>
          <p:cNvGraphicFramePr>
            <a:graphicFrameLocks noChangeAspect="1"/>
          </p:cNvGraphicFramePr>
          <p:nvPr>
            <p:extLst/>
          </p:nvPr>
        </p:nvGraphicFramePr>
        <p:xfrm>
          <a:off x="7901356" y="3602279"/>
          <a:ext cx="152400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公式" r:id="rId14" imgW="241091" imgH="266469" progId="Equation.3">
                  <p:embed/>
                </p:oleObj>
              </mc:Choice>
              <mc:Fallback>
                <p:oleObj name="公式" r:id="rId14" imgW="241091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1356" y="3602279"/>
                        <a:ext cx="152400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3"/>
          <p:cNvGraphicFramePr>
            <a:graphicFrameLocks noChangeAspect="1"/>
          </p:cNvGraphicFramePr>
          <p:nvPr>
            <p:extLst/>
          </p:nvPr>
        </p:nvGraphicFramePr>
        <p:xfrm>
          <a:off x="7367956" y="4915141"/>
          <a:ext cx="168275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公式" r:id="rId16" imgW="266353" imgH="266353" progId="Equation.3">
                  <p:embed/>
                </p:oleObj>
              </mc:Choice>
              <mc:Fallback>
                <p:oleObj name="公式" r:id="rId16" imgW="266353" imgH="2663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956" y="4915141"/>
                        <a:ext cx="168275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4"/>
          <p:cNvGraphicFramePr>
            <a:graphicFrameLocks noChangeAspect="1"/>
          </p:cNvGraphicFramePr>
          <p:nvPr>
            <p:extLst/>
          </p:nvPr>
        </p:nvGraphicFramePr>
        <p:xfrm>
          <a:off x="7977556" y="4288079"/>
          <a:ext cx="16827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公式" r:id="rId18" imgW="266584" imgH="279279" progId="Equation.3">
                  <p:embed/>
                </p:oleObj>
              </mc:Choice>
              <mc:Fallback>
                <p:oleObj name="公式" r:id="rId18" imgW="266584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556" y="4288079"/>
                        <a:ext cx="168275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105"/>
          <p:cNvSpPr>
            <a:spLocks noChangeShapeType="1"/>
          </p:cNvSpPr>
          <p:nvPr/>
        </p:nvSpPr>
        <p:spPr bwMode="auto">
          <a:xfrm flipH="1">
            <a:off x="9234856" y="4554779"/>
            <a:ext cx="193675" cy="301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06"/>
          <p:cNvSpPr>
            <a:spLocks noChangeShapeType="1"/>
          </p:cNvSpPr>
          <p:nvPr/>
        </p:nvSpPr>
        <p:spPr bwMode="auto">
          <a:xfrm>
            <a:off x="9120556" y="3907079"/>
            <a:ext cx="685800" cy="0"/>
          </a:xfrm>
          <a:prstGeom prst="line">
            <a:avLst/>
          </a:prstGeom>
          <a:noFill/>
          <a:ln w="28575">
            <a:solidFill>
              <a:srgbClr val="66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" name="Object 107"/>
          <p:cNvGraphicFramePr>
            <a:graphicFrameLocks noChangeAspect="1"/>
          </p:cNvGraphicFramePr>
          <p:nvPr>
            <p:extLst/>
          </p:nvPr>
        </p:nvGraphicFramePr>
        <p:xfrm>
          <a:off x="9272956" y="3526079"/>
          <a:ext cx="3127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公式" r:id="rId20" imgW="139579" imgH="177646" progId="Equation.3">
                  <p:embed/>
                </p:oleObj>
              </mc:Choice>
              <mc:Fallback>
                <p:oleObj name="公式" r:id="rId20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956" y="3526079"/>
                        <a:ext cx="3127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08"/>
          <p:cNvSpPr txBox="1">
            <a:spLocks noChangeArrowheads="1"/>
          </p:cNvSpPr>
          <p:nvPr/>
        </p:nvSpPr>
        <p:spPr bwMode="auto">
          <a:xfrm>
            <a:off x="7901356" y="4745279"/>
            <a:ext cx="460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H</a:t>
            </a:r>
            <a:endParaRPr lang="en-US" altLang="zh-CN" sz="2800" b="1"/>
          </a:p>
        </p:txBody>
      </p:sp>
      <p:grpSp>
        <p:nvGrpSpPr>
          <p:cNvPr id="32" name="Group 109"/>
          <p:cNvGrpSpPr>
            <a:grpSpLocks/>
          </p:cNvGrpSpPr>
          <p:nvPr/>
        </p:nvGrpSpPr>
        <p:grpSpPr bwMode="auto">
          <a:xfrm>
            <a:off x="8206156" y="3848341"/>
            <a:ext cx="387350" cy="457200"/>
            <a:chOff x="3840" y="1376"/>
            <a:chExt cx="244" cy="288"/>
          </a:xfrm>
        </p:grpSpPr>
        <p:sp>
          <p:nvSpPr>
            <p:cNvPr id="33" name="Text Box 110"/>
            <p:cNvSpPr txBox="1">
              <a:spLocks noChangeArrowheads="1"/>
            </p:cNvSpPr>
            <p:nvPr/>
          </p:nvSpPr>
          <p:spPr bwMode="auto">
            <a:xfrm>
              <a:off x="3840" y="137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3300"/>
                  </a:solidFill>
                </a:rPr>
                <a:t>E</a:t>
              </a:r>
              <a:endParaRPr lang="en-US" altLang="zh-CN" sz="2800" b="1"/>
            </a:p>
          </p:txBody>
        </p:sp>
        <p:sp>
          <p:nvSpPr>
            <p:cNvPr id="34" name="Line 111"/>
            <p:cNvSpPr>
              <a:spLocks noChangeShapeType="1"/>
            </p:cNvSpPr>
            <p:nvPr/>
          </p:nvSpPr>
          <p:spPr bwMode="auto">
            <a:xfrm>
              <a:off x="3888" y="1392"/>
              <a:ext cx="144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Line 112"/>
          <p:cNvSpPr>
            <a:spLocks noChangeShapeType="1"/>
          </p:cNvSpPr>
          <p:nvPr/>
        </p:nvSpPr>
        <p:spPr bwMode="auto">
          <a:xfrm>
            <a:off x="7977556" y="4821479"/>
            <a:ext cx="3048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26013" y="34142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性质：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633624" y="3388795"/>
                <a:ext cx="567751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zh-CN" altLang="en-US" sz="3200" b="1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右手螺旋；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24" y="3388795"/>
                <a:ext cx="5677516" cy="644664"/>
              </a:xfrm>
              <a:prstGeom prst="rect">
                <a:avLst/>
              </a:prstGeom>
              <a:blipFill rotWithShape="0">
                <a:blip r:embed="rId22"/>
                <a:stretch>
                  <a:fillRect l="-2793" t="-8491" r="-1933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41290" y="3961523"/>
                <a:ext cx="3647152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b).</a:t>
                </a:r>
                <a:r>
                  <a:rPr lang="zh-CN" altLang="en-US" sz="3200" b="1" dirty="0" smtClean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m:rPr>
                        <m:nor/>
                      </m:rPr>
                      <a:rPr lang="zh-CN" altLang="en-US" sz="3200" b="1">
                        <a:latin typeface="SimHei" charset="-122"/>
                        <a:ea typeface="SimHei" charset="-122"/>
                        <a:cs typeface="SimHei" charset="-122"/>
                      </a:rPr>
                      <m:t>和</m:t>
                    </m:r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同相位；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0" y="3961523"/>
                <a:ext cx="3647152" cy="644664"/>
              </a:xfrm>
              <a:prstGeom prst="rect">
                <a:avLst/>
              </a:prstGeom>
              <a:blipFill rotWithShape="0">
                <a:blip r:embed="rId23"/>
                <a:stretch>
                  <a:fillRect l="-4181" t="-8491" r="-3679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841289" y="4552111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c).</a:t>
            </a:r>
            <a:r>
              <a:rPr lang="zh-CN" altLang="en-US" sz="3200" b="1" dirty="0" smtClean="0">
                <a:ea typeface="SimHei" charset="-122"/>
                <a:cs typeface="SimHei" charset="-122"/>
              </a:rPr>
              <a:t> 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562801" y="4587312"/>
                <a:ext cx="2204130" cy="5143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rad>
                      <m:r>
                        <a:rPr kumimoji="1" lang="en-US" altLang="zh-CN" sz="320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801" y="4587312"/>
                <a:ext cx="2204130" cy="51437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956510" y="4624250"/>
                <a:ext cx="168918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𝑢𝐻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10" y="4624250"/>
                <a:ext cx="1689180" cy="49244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836746" y="5335008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d).</a:t>
            </a:r>
            <a:r>
              <a:rPr lang="zh-CN" altLang="en-US" sz="3200" b="1" dirty="0" smtClean="0">
                <a:ea typeface="SimHei" charset="-122"/>
                <a:cs typeface="SimHei" charset="-122"/>
              </a:rPr>
              <a:t> 速度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2530046" y="5105998"/>
                <a:ext cx="394274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46" y="5105998"/>
                <a:ext cx="3942746" cy="1037143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323550" y="5202055"/>
                <a:ext cx="3809633" cy="9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50" y="5202055"/>
                <a:ext cx="3809633" cy="90877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1353151" y="611456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电磁波的频率等于偶极子的振荡频率。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1" grpId="0" autoUpdateAnimBg="0"/>
      <p:bldP spid="35" grpId="0" animBg="1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272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电磁波的能量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013" y="85725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电场能量密度：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87261" y="593000"/>
                <a:ext cx="377571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𝑫</m:t>
                          </m:r>
                        </m:e>
                      </m:acc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𝑬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61" y="593000"/>
                <a:ext cx="3775714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26013" y="169786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磁场能量密度：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657601" y="1503954"/>
                <a:ext cx="399795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𝑯</m:t>
                          </m:r>
                        </m:e>
                      </m:acc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𝑩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1503954"/>
                <a:ext cx="3997954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26012" y="253848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总能量密度：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069597" y="2355811"/>
                <a:ext cx="555408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97" y="2355811"/>
                <a:ext cx="5554085" cy="921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483260" y="3365031"/>
                <a:ext cx="5809987" cy="503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𝜇𝜀</m:t>
                          </m:r>
                        </m:e>
                      </m:ra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𝐸𝐻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𝐸𝐻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260" y="3365031"/>
                <a:ext cx="5809987" cy="503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31854" y="40005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能流密度：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772520" y="4100103"/>
                <a:ext cx="25223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𝐸𝐻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20" y="4100103"/>
                <a:ext cx="2522357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656578" y="4043831"/>
                <a:ext cx="1748492" cy="555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𝑺</m:t>
                          </m:r>
                        </m:e>
                      </m:acc>
                      <m:r>
                        <a:rPr kumimoji="1" lang="en-US" altLang="zh-CN" sz="3200" b="1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𝑬</m:t>
                          </m:r>
                        </m:e>
                      </m:acc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78" y="4043831"/>
                <a:ext cx="1748492" cy="55553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917618" y="401458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坡印亭矢量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63083" y="4734734"/>
                <a:ext cx="3852914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3" y="4734734"/>
                <a:ext cx="3852914" cy="8434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120965" y="4734734"/>
                <a:ext cx="3930307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𝐻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65" y="4734734"/>
                <a:ext cx="3930307" cy="8434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26012" y="577663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平均能流密度：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729305" y="5607817"/>
                <a:ext cx="2670026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305" y="5607817"/>
                <a:ext cx="2670026" cy="9219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081" y="34281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对于球面波：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18484" y="1040135"/>
                <a:ext cx="322184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84" y="1040135"/>
                <a:ext cx="3221844" cy="9881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60490" y="1040135"/>
                <a:ext cx="302608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𝑢𝑟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90" y="1040135"/>
                <a:ext cx="3026085" cy="9881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763520" y="2203436"/>
                <a:ext cx="5521320" cy="1065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520" y="2203436"/>
                <a:ext cx="5521320" cy="10655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9411283" y="1458146"/>
            <a:ext cx="216000" cy="216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411283" y="3099087"/>
            <a:ext cx="216000" cy="216000"/>
          </a:xfrm>
          <a:prstGeom prst="ellipse">
            <a:avLst/>
          </a:prstGeom>
          <a:solidFill>
            <a:srgbClr val="FF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9505215" y="1674146"/>
            <a:ext cx="0" cy="1424941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40966" y="2357537"/>
                <a:ext cx="1125757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𝒑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66" y="2357537"/>
                <a:ext cx="1125757" cy="4949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11097061" y="921228"/>
            <a:ext cx="144000" cy="144000"/>
          </a:xfrm>
          <a:prstGeom prst="ellipse">
            <a:avLst/>
          </a:prstGeom>
          <a:solidFill>
            <a:srgbClr val="00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9505215" y="1016004"/>
            <a:ext cx="1612934" cy="149000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/>
          <p:cNvSpPr/>
          <p:nvPr/>
        </p:nvSpPr>
        <p:spPr>
          <a:xfrm>
            <a:off x="9523824" y="2077949"/>
            <a:ext cx="267286" cy="154745"/>
          </a:xfrm>
          <a:custGeom>
            <a:avLst/>
            <a:gdLst>
              <a:gd name="connsiteX0" fmla="*/ 0 w 267286"/>
              <a:gd name="connsiteY0" fmla="*/ 0 h 154745"/>
              <a:gd name="connsiteX1" fmla="*/ 168812 w 267286"/>
              <a:gd name="connsiteY1" fmla="*/ 56271 h 154745"/>
              <a:gd name="connsiteX2" fmla="*/ 267286 w 267286"/>
              <a:gd name="connsiteY2" fmla="*/ 154745 h 154745"/>
              <a:gd name="connsiteX3" fmla="*/ 267286 w 267286"/>
              <a:gd name="connsiteY3" fmla="*/ 154745 h 15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86" h="154745">
                <a:moveTo>
                  <a:pt x="0" y="0"/>
                </a:moveTo>
                <a:cubicBezTo>
                  <a:pt x="62132" y="15240"/>
                  <a:pt x="124264" y="30480"/>
                  <a:pt x="168812" y="56271"/>
                </a:cubicBezTo>
                <a:cubicBezTo>
                  <a:pt x="213360" y="82062"/>
                  <a:pt x="267286" y="154745"/>
                  <a:pt x="267286" y="154745"/>
                </a:cubicBezTo>
                <a:lnTo>
                  <a:pt x="267286" y="154745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309557" y="1862505"/>
                <a:ext cx="290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557" y="1862505"/>
                <a:ext cx="29014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646037" y="1702282"/>
                <a:ext cx="3102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37" y="1702282"/>
                <a:ext cx="31027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475609" y="3582372"/>
                <a:ext cx="1647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09" y="3582372"/>
                <a:ext cx="164711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3311605" y="3513360"/>
            <a:ext cx="695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增加振荡频率可以大幅提高辐射强度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081" y="35094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(a).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0081" y="41964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(b).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475609" y="4238619"/>
                <a:ext cx="21021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09" y="4238619"/>
                <a:ext cx="2102179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986895" y="4813569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沿偶极子方向辐射为零，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垂直偶极子方向辐射最强。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70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873" y="3090371"/>
            <a:ext cx="1369049" cy="48994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 flipH="1" flipV="1">
            <a:off x="693388" y="2451380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 flipH="1" flipV="1">
            <a:off x="703920" y="394472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>
            <a:off x="693388" y="244243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703920" y="4156361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 flipV="1">
            <a:off x="3297836" y="2442432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3293378" y="3372787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2984368" y="3043004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2984368" y="3372787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加号 12"/>
          <p:cNvSpPr/>
          <p:nvPr/>
        </p:nvSpPr>
        <p:spPr>
          <a:xfrm>
            <a:off x="2934416" y="2653260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3353783" y="2653260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减 14"/>
          <p:cNvSpPr/>
          <p:nvPr/>
        </p:nvSpPr>
        <p:spPr>
          <a:xfrm>
            <a:off x="2924408" y="3445495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16" name="减 15"/>
          <p:cNvSpPr/>
          <p:nvPr/>
        </p:nvSpPr>
        <p:spPr>
          <a:xfrm>
            <a:off x="3364976" y="3431777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486164" y="2539798"/>
                <a:ext cx="938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4" y="2539798"/>
                <a:ext cx="93852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612000" y="3006254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𝑸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000" y="3006254"/>
                <a:ext cx="3622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37953" y="1024677"/>
            <a:ext cx="1369049" cy="489945"/>
          </a:xfrm>
          <a:prstGeom prst="rect">
            <a:avLst/>
          </a:prstGeom>
        </p:spPr>
      </p:pic>
      <p:cxnSp>
        <p:nvCxnSpPr>
          <p:cNvPr id="22" name="直线连接符 21"/>
          <p:cNvCxnSpPr/>
          <p:nvPr/>
        </p:nvCxnSpPr>
        <p:spPr>
          <a:xfrm flipH="1" flipV="1">
            <a:off x="2601468" y="38568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 flipV="1">
            <a:off x="2612000" y="1879032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H="1">
            <a:off x="2601468" y="376738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2612000" y="209066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5205916" y="376738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5201458" y="1307093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4892448" y="977310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4892448" y="130709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加号 29"/>
          <p:cNvSpPr/>
          <p:nvPr/>
        </p:nvSpPr>
        <p:spPr>
          <a:xfrm>
            <a:off x="4842496" y="58756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减 31"/>
          <p:cNvSpPr/>
          <p:nvPr/>
        </p:nvSpPr>
        <p:spPr>
          <a:xfrm>
            <a:off x="4832488" y="1379801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515783" y="548042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3" y="548042"/>
                <a:ext cx="25648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520080" y="940560"/>
                <a:ext cx="315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𝒒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080" y="940560"/>
                <a:ext cx="31579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94359" y="5194662"/>
            <a:ext cx="1369049" cy="489945"/>
          </a:xfrm>
          <a:prstGeom prst="rect">
            <a:avLst/>
          </a:prstGeom>
        </p:spPr>
      </p:pic>
      <p:cxnSp>
        <p:nvCxnSpPr>
          <p:cNvPr id="37" name="直线连接符 36"/>
          <p:cNvCxnSpPr/>
          <p:nvPr/>
        </p:nvCxnSpPr>
        <p:spPr>
          <a:xfrm flipH="1" flipV="1">
            <a:off x="6557874" y="4555671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H="1" flipV="1">
            <a:off x="6568406" y="6049017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H="1">
            <a:off x="6557874" y="4546723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H="1">
            <a:off x="6568406" y="626065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 flipV="1">
            <a:off x="9162322" y="4546723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9157864" y="5477078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8848854" y="5147295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8848854" y="547707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加号 44"/>
          <p:cNvSpPr/>
          <p:nvPr/>
        </p:nvSpPr>
        <p:spPr>
          <a:xfrm>
            <a:off x="8778775" y="552743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加号 45"/>
          <p:cNvSpPr/>
          <p:nvPr/>
        </p:nvSpPr>
        <p:spPr>
          <a:xfrm>
            <a:off x="9198142" y="552743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减 46"/>
          <p:cNvSpPr/>
          <p:nvPr/>
        </p:nvSpPr>
        <p:spPr>
          <a:xfrm>
            <a:off x="8781319" y="4909370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48" name="减 47"/>
          <p:cNvSpPr/>
          <p:nvPr/>
        </p:nvSpPr>
        <p:spPr>
          <a:xfrm>
            <a:off x="9221887" y="4895652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7350650" y="4644089"/>
                <a:ext cx="938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50" y="4644089"/>
                <a:ext cx="93852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8476486" y="5110545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𝑸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486" y="5110545"/>
                <a:ext cx="36227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/>
          <p:cNvCxnSpPr/>
          <p:nvPr/>
        </p:nvCxnSpPr>
        <p:spPr>
          <a:xfrm flipH="1">
            <a:off x="3323358" y="50307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37516" y="45045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电容放电，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自感作用使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电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流逐渐增大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2713111" y="548042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任意形状 55"/>
          <p:cNvSpPr/>
          <p:nvPr/>
        </p:nvSpPr>
        <p:spPr>
          <a:xfrm flipH="1">
            <a:off x="2469485" y="581611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565148" y="1734272"/>
                <a:ext cx="5245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8" y="1734272"/>
                <a:ext cx="52456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224683" y="1734272"/>
                <a:ext cx="583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683" y="1734272"/>
                <a:ext cx="583878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05218" y="1024677"/>
            <a:ext cx="1369049" cy="489945"/>
          </a:xfrm>
          <a:prstGeom prst="rect">
            <a:avLst/>
          </a:prstGeom>
        </p:spPr>
      </p:pic>
      <p:cxnSp>
        <p:nvCxnSpPr>
          <p:cNvPr id="60" name="直线连接符 59"/>
          <p:cNvCxnSpPr/>
          <p:nvPr/>
        </p:nvCxnSpPr>
        <p:spPr>
          <a:xfrm flipH="1" flipV="1">
            <a:off x="6468733" y="38568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 flipH="1" flipV="1">
            <a:off x="6479265" y="1879032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>
            <a:off x="6468733" y="376738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 flipH="1">
            <a:off x="6479265" y="209066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9073181" y="376738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9068723" y="1307093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 flipV="1">
            <a:off x="8759713" y="977310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8759713" y="130709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7278118" y="548042"/>
                <a:ext cx="790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18" y="548042"/>
                <a:ext cx="79072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/>
          <p:cNvCxnSpPr/>
          <p:nvPr/>
        </p:nvCxnSpPr>
        <p:spPr>
          <a:xfrm flipH="1">
            <a:off x="7190623" y="50307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形状 72"/>
          <p:cNvSpPr/>
          <p:nvPr/>
        </p:nvSpPr>
        <p:spPr>
          <a:xfrm>
            <a:off x="6580376" y="548042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任意形状 73"/>
          <p:cNvSpPr/>
          <p:nvPr/>
        </p:nvSpPr>
        <p:spPr>
          <a:xfrm flipH="1">
            <a:off x="6336750" y="581611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9503743" y="519659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放电结束，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自感作用使电流</a:t>
            </a:r>
            <a:endParaRPr lang="en-US" altLang="zh-CN" sz="2400" b="1" dirty="0" smtClean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保持同向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03891" y="3144015"/>
            <a:ext cx="1369049" cy="489945"/>
          </a:xfrm>
          <a:prstGeom prst="rect">
            <a:avLst/>
          </a:prstGeom>
        </p:spPr>
      </p:pic>
      <p:cxnSp>
        <p:nvCxnSpPr>
          <p:cNvPr id="77" name="直线连接符 76"/>
          <p:cNvCxnSpPr/>
          <p:nvPr/>
        </p:nvCxnSpPr>
        <p:spPr>
          <a:xfrm flipH="1" flipV="1">
            <a:off x="7767406" y="2505024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/>
          <p:nvPr/>
        </p:nvCxnSpPr>
        <p:spPr>
          <a:xfrm flipH="1" flipV="1">
            <a:off x="7777938" y="3998370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/>
          <p:cNvCxnSpPr/>
          <p:nvPr/>
        </p:nvCxnSpPr>
        <p:spPr>
          <a:xfrm flipH="1">
            <a:off x="7767406" y="2496076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 flipH="1">
            <a:off x="7777938" y="4210005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 flipH="1" flipV="1">
            <a:off x="10371854" y="2496076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/>
          <p:cNvCxnSpPr/>
          <p:nvPr/>
        </p:nvCxnSpPr>
        <p:spPr>
          <a:xfrm flipV="1">
            <a:off x="10367396" y="3426431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/>
          <p:cNvCxnSpPr/>
          <p:nvPr/>
        </p:nvCxnSpPr>
        <p:spPr>
          <a:xfrm flipV="1">
            <a:off x="10058386" y="309664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/>
          <p:cNvCxnSpPr/>
          <p:nvPr/>
        </p:nvCxnSpPr>
        <p:spPr>
          <a:xfrm flipV="1">
            <a:off x="10058386" y="3426431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8756671" y="2667380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71" y="2667380"/>
                <a:ext cx="256480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线箭头连接符 85"/>
          <p:cNvCxnSpPr/>
          <p:nvPr/>
        </p:nvCxnSpPr>
        <p:spPr>
          <a:xfrm flipH="1">
            <a:off x="8489296" y="2622410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形状 86"/>
          <p:cNvSpPr/>
          <p:nvPr/>
        </p:nvSpPr>
        <p:spPr>
          <a:xfrm>
            <a:off x="7879049" y="2667380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任意形状 87"/>
          <p:cNvSpPr/>
          <p:nvPr/>
        </p:nvSpPr>
        <p:spPr>
          <a:xfrm flipH="1">
            <a:off x="7635423" y="2700949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加号 88"/>
          <p:cNvSpPr/>
          <p:nvPr/>
        </p:nvSpPr>
        <p:spPr>
          <a:xfrm>
            <a:off x="9998425" y="3483379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减 89"/>
          <p:cNvSpPr/>
          <p:nvPr/>
        </p:nvSpPr>
        <p:spPr>
          <a:xfrm>
            <a:off x="10008433" y="2837533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9737107" y="3043004"/>
                <a:ext cx="315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𝒒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107" y="3043004"/>
                <a:ext cx="315792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本框 91"/>
          <p:cNvSpPr txBox="1"/>
          <p:nvPr/>
        </p:nvSpPr>
        <p:spPr>
          <a:xfrm>
            <a:off x="10472083" y="35367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mtClean="0">
                <a:latin typeface="SimHei" charset="-122"/>
                <a:ea typeface="SimHei" charset="-122"/>
                <a:cs typeface="SimHei" charset="-122"/>
              </a:rPr>
              <a:t>反向充电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0551964" y="4059412"/>
                <a:ext cx="5245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964" y="4059412"/>
                <a:ext cx="524567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11211499" y="4059412"/>
                <a:ext cx="583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499" y="4059412"/>
                <a:ext cx="583878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文本框 109"/>
          <p:cNvSpPr txBox="1"/>
          <p:nvPr/>
        </p:nvSpPr>
        <p:spPr>
          <a:xfrm>
            <a:off x="9610711" y="5083934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反向充电结束，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和初始状态相反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86220" y="415279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电容电量最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大，</a:t>
            </a:r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电流为零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15227" y="5194662"/>
            <a:ext cx="1369049" cy="489945"/>
          </a:xfrm>
          <a:prstGeom prst="rect">
            <a:avLst/>
          </a:prstGeom>
        </p:spPr>
      </p:pic>
      <p:cxnSp>
        <p:nvCxnSpPr>
          <p:cNvPr id="113" name="直线连接符 112"/>
          <p:cNvCxnSpPr/>
          <p:nvPr/>
        </p:nvCxnSpPr>
        <p:spPr>
          <a:xfrm flipH="1" flipV="1">
            <a:off x="2878742" y="4555671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/>
          <p:nvPr/>
        </p:nvCxnSpPr>
        <p:spPr>
          <a:xfrm flipH="1" flipV="1">
            <a:off x="2889274" y="6049017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/>
          <p:nvPr/>
        </p:nvCxnSpPr>
        <p:spPr>
          <a:xfrm flipH="1">
            <a:off x="2878742" y="4546723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/>
          <p:cNvCxnSpPr/>
          <p:nvPr/>
        </p:nvCxnSpPr>
        <p:spPr>
          <a:xfrm flipH="1">
            <a:off x="2889274" y="626065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/>
          <p:cNvCxnSpPr/>
          <p:nvPr/>
        </p:nvCxnSpPr>
        <p:spPr>
          <a:xfrm flipH="1" flipV="1">
            <a:off x="5483190" y="4546723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/>
          <p:cNvCxnSpPr/>
          <p:nvPr/>
        </p:nvCxnSpPr>
        <p:spPr>
          <a:xfrm flipV="1">
            <a:off x="5478732" y="5477078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 flipV="1">
            <a:off x="5169722" y="5147295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/>
          <p:cNvCxnSpPr/>
          <p:nvPr/>
        </p:nvCxnSpPr>
        <p:spPr>
          <a:xfrm flipV="1">
            <a:off x="5169722" y="547707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3688127" y="4718027"/>
                <a:ext cx="790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27" y="4718027"/>
                <a:ext cx="790729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线箭头连接符 121"/>
          <p:cNvCxnSpPr/>
          <p:nvPr/>
        </p:nvCxnSpPr>
        <p:spPr>
          <a:xfrm>
            <a:off x="3722308" y="4685183"/>
            <a:ext cx="7337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任意形状 122"/>
          <p:cNvSpPr/>
          <p:nvPr/>
        </p:nvSpPr>
        <p:spPr>
          <a:xfrm>
            <a:off x="2990385" y="4718027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任意形状 123"/>
          <p:cNvSpPr/>
          <p:nvPr/>
        </p:nvSpPr>
        <p:spPr>
          <a:xfrm flipH="1">
            <a:off x="2746759" y="4751596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290829" y="5051647"/>
            <a:ext cx="23391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反向放电，自感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作用使电流逐渐</a:t>
            </a:r>
            <a:endParaRPr lang="en-US" altLang="zh-CN" sz="2400" b="1" dirty="0" smtClean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增大直至达到反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向最大值</a:t>
            </a:r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2663823" y="6342015"/>
                <a:ext cx="5245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3" y="6342015"/>
                <a:ext cx="524567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3323358" y="6342015"/>
                <a:ext cx="583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58" y="6342015"/>
                <a:ext cx="583878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圆角矩形标注 128"/>
              <p:cNvSpPr/>
              <p:nvPr/>
            </p:nvSpPr>
            <p:spPr>
              <a:xfrm>
                <a:off x="4123651" y="3201013"/>
                <a:ext cx="2192451" cy="797449"/>
              </a:xfrm>
              <a:prstGeom prst="wedgeRoundRectCallout">
                <a:avLst>
                  <a:gd name="adj1" fmla="val -93911"/>
                  <a:gd name="adj2" fmla="val 95973"/>
                  <a:gd name="adj3" fmla="val 16667"/>
                </a:avLst>
              </a:prstGeom>
              <a:solidFill>
                <a:srgbClr val="FFD4B9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</m:oMath>
                </a14:m>
                <a:r>
                  <a:rPr kumimoji="1" lang="zh-CN" altLang="en-US" sz="24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时刻，</a:t>
                </a:r>
                <a:endParaRPr kumimoji="1" lang="en-US" altLang="zh-CN" sz="2400" b="1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pPr algn="ctr"/>
                <a:r>
                  <a:rPr kumimoji="1" lang="zh-CN" altLang="en-US" sz="24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回到初始状态</a:t>
                </a:r>
                <a:endParaRPr kumimoji="1"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9" name="圆角矩形标注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51" y="3201013"/>
                <a:ext cx="2192451" cy="797449"/>
              </a:xfrm>
              <a:prstGeom prst="wedgeRoundRectCallout">
                <a:avLst>
                  <a:gd name="adj1" fmla="val -93911"/>
                  <a:gd name="adj2" fmla="val 95973"/>
                  <a:gd name="adj3" fmla="val 16667"/>
                </a:avLst>
              </a:prstGeom>
              <a:blipFill rotWithShape="0">
                <a:blip r:embed="rId19"/>
                <a:stretch>
                  <a:fillRect t="-5528"/>
                </a:stretch>
              </a:blipFill>
              <a:ln w="254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Arc 172"/>
          <p:cNvSpPr>
            <a:spLocks/>
          </p:cNvSpPr>
          <p:nvPr/>
        </p:nvSpPr>
        <p:spPr bwMode="auto">
          <a:xfrm>
            <a:off x="3788023" y="1919958"/>
            <a:ext cx="3677822" cy="2798927"/>
          </a:xfrm>
          <a:custGeom>
            <a:avLst/>
            <a:gdLst>
              <a:gd name="T0" fmla="*/ 0 w 42927"/>
              <a:gd name="T1" fmla="*/ 2147483647 h 43200"/>
              <a:gd name="T2" fmla="*/ 2147483647 w 42927"/>
              <a:gd name="T3" fmla="*/ 2147483647 h 43200"/>
              <a:gd name="T4" fmla="*/ 2147483647 w 42927"/>
              <a:gd name="T5" fmla="*/ 2147483647 h 43200"/>
              <a:gd name="T6" fmla="*/ 0 60000 65536"/>
              <a:gd name="T7" fmla="*/ 0 60000 65536"/>
              <a:gd name="T8" fmla="*/ 0 60000 65536"/>
              <a:gd name="T9" fmla="*/ 0 w 42927"/>
              <a:gd name="T10" fmla="*/ 0 h 43200"/>
              <a:gd name="T11" fmla="*/ 42927 w 4292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927" h="43200" fill="none" extrusionOk="0">
                <a:moveTo>
                  <a:pt x="0" y="18175"/>
                </a:moveTo>
                <a:cubicBezTo>
                  <a:pt x="1682" y="7701"/>
                  <a:pt x="10719" y="-1"/>
                  <a:pt x="21327" y="0"/>
                </a:cubicBezTo>
                <a:cubicBezTo>
                  <a:pt x="33256" y="0"/>
                  <a:pt x="42927" y="9670"/>
                  <a:pt x="42927" y="21600"/>
                </a:cubicBezTo>
                <a:cubicBezTo>
                  <a:pt x="42927" y="33529"/>
                  <a:pt x="33256" y="43200"/>
                  <a:pt x="21327" y="43200"/>
                </a:cubicBezTo>
                <a:cubicBezTo>
                  <a:pt x="11711" y="43200"/>
                  <a:pt x="3254" y="36844"/>
                  <a:pt x="579" y="27609"/>
                </a:cubicBezTo>
              </a:path>
              <a:path w="42927" h="43200" stroke="0" extrusionOk="0">
                <a:moveTo>
                  <a:pt x="0" y="18175"/>
                </a:moveTo>
                <a:cubicBezTo>
                  <a:pt x="1682" y="7701"/>
                  <a:pt x="10719" y="-1"/>
                  <a:pt x="21327" y="0"/>
                </a:cubicBezTo>
                <a:cubicBezTo>
                  <a:pt x="33256" y="0"/>
                  <a:pt x="42927" y="9670"/>
                  <a:pt x="42927" y="21600"/>
                </a:cubicBezTo>
                <a:cubicBezTo>
                  <a:pt x="42927" y="33529"/>
                  <a:pt x="33256" y="43200"/>
                  <a:pt x="21327" y="43200"/>
                </a:cubicBezTo>
                <a:cubicBezTo>
                  <a:pt x="11711" y="43200"/>
                  <a:pt x="3254" y="36844"/>
                  <a:pt x="579" y="27609"/>
                </a:cubicBezTo>
                <a:lnTo>
                  <a:pt x="21327" y="21600"/>
                </a:lnTo>
                <a:lnTo>
                  <a:pt x="0" y="18175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4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38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/>
      <p:bldP spid="20" grpId="0"/>
      <p:bldP spid="30" grpId="0" animBg="1"/>
      <p:bldP spid="32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3" grpId="0"/>
      <p:bldP spid="55" grpId="0" animBg="1"/>
      <p:bldP spid="56" grpId="0" animBg="1"/>
      <p:bldP spid="57" grpId="0"/>
      <p:bldP spid="58" grpId="0"/>
      <p:bldP spid="70" grpId="0"/>
      <p:bldP spid="73" grpId="0" animBg="1"/>
      <p:bldP spid="74" grpId="0" animBg="1"/>
      <p:bldP spid="75" grpId="0"/>
      <p:bldP spid="85" grpId="0"/>
      <p:bldP spid="87" grpId="0" animBg="1"/>
      <p:bldP spid="88" grpId="0" animBg="1"/>
      <p:bldP spid="89" grpId="0" animBg="1"/>
      <p:bldP spid="90" grpId="0" animBg="1"/>
      <p:bldP spid="91" grpId="0"/>
      <p:bldP spid="92" grpId="0"/>
      <p:bldP spid="93" grpId="0"/>
      <p:bldP spid="94" grpId="0"/>
      <p:bldP spid="110" grpId="0"/>
      <p:bldP spid="111" grpId="0"/>
      <p:bldP spid="121" grpId="0"/>
      <p:bldP spid="123" grpId="0" animBg="1"/>
      <p:bldP spid="124" grpId="0" animBg="1"/>
      <p:bldP spid="126" grpId="0"/>
      <p:bldP spid="127" grpId="0"/>
      <p:bldP spid="128" grpId="0"/>
      <p:bldP spid="129" grpId="0" animBg="1"/>
      <p:bldP spid="1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0986" y="326904"/>
                <a:ext cx="2727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电路的能量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86" y="326904"/>
                <a:ext cx="2727029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513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556570" y="359276"/>
                <a:ext cx="3563220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𝑄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570" y="359276"/>
                <a:ext cx="356322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70986" y="91167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电容：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储存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电能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84615" y="1496454"/>
                <a:ext cx="162666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5" y="1496454"/>
                <a:ext cx="1626664" cy="9881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11279" y="1496454"/>
                <a:ext cx="364593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79" y="1496454"/>
                <a:ext cx="3645934" cy="9881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70986" y="25336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电感：储存磁能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2340" y="3118452"/>
                <a:ext cx="4323363" cy="1042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40" y="3118452"/>
                <a:ext cx="4323363" cy="10426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747114" y="3225362"/>
                <a:ext cx="4290470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14" y="3225362"/>
                <a:ext cx="4290470" cy="9187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228081" y="3166563"/>
                <a:ext cx="1885516" cy="1017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081" y="3166563"/>
                <a:ext cx="1885516" cy="10173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69769" y="4232629"/>
                <a:ext cx="3576813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69" y="4232629"/>
                <a:ext cx="3576813" cy="98815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448509" y="563864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总能量守恒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92340" y="5391985"/>
                <a:ext cx="365901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𝑊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40" y="5391985"/>
                <a:ext cx="3659015" cy="9881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424242" y="4268293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能量的转换完全类似于机械振动，</a:t>
            </a:r>
            <a:endParaRPr lang="en-US" altLang="zh-CN" sz="3200" b="1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转换周期是振荡周期的一半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029467" y="5383412"/>
                <a:ext cx="3354829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67" y="5383412"/>
                <a:ext cx="3354829" cy="9881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6607613" y="1783017"/>
            <a:ext cx="1369049" cy="489945"/>
          </a:xfrm>
          <a:prstGeom prst="rect">
            <a:avLst/>
          </a:prstGeom>
        </p:spPr>
      </p:pic>
      <p:cxnSp>
        <p:nvCxnSpPr>
          <p:cNvPr id="18" name="直线连接符 17"/>
          <p:cNvCxnSpPr/>
          <p:nvPr/>
        </p:nvCxnSpPr>
        <p:spPr>
          <a:xfrm flipH="1" flipV="1">
            <a:off x="7271128" y="114402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7281660" y="2637372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H="1">
            <a:off x="7271128" y="1135078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H="1">
            <a:off x="7281660" y="284900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H="1" flipV="1">
            <a:off x="9875576" y="1135078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V="1">
            <a:off x="9871118" y="2065433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V="1">
            <a:off x="9562108" y="1735650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9562108" y="206543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加号 25"/>
          <p:cNvSpPr/>
          <p:nvPr/>
        </p:nvSpPr>
        <p:spPr>
          <a:xfrm>
            <a:off x="9512156" y="134590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减 26"/>
          <p:cNvSpPr/>
          <p:nvPr/>
        </p:nvSpPr>
        <p:spPr>
          <a:xfrm>
            <a:off x="9502148" y="2138141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185443" y="1306382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443" y="1306382"/>
                <a:ext cx="256480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189740" y="1698900"/>
                <a:ext cx="315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𝒒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40" y="1698900"/>
                <a:ext cx="315792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/>
          <p:cNvCxnSpPr/>
          <p:nvPr/>
        </p:nvCxnSpPr>
        <p:spPr>
          <a:xfrm flipH="1">
            <a:off x="7993018" y="126141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形状 30"/>
          <p:cNvSpPr/>
          <p:nvPr/>
        </p:nvSpPr>
        <p:spPr>
          <a:xfrm>
            <a:off x="7382771" y="1306382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任意形状 31"/>
          <p:cNvSpPr/>
          <p:nvPr/>
        </p:nvSpPr>
        <p:spPr>
          <a:xfrm flipH="1">
            <a:off x="7139145" y="1339951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2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873" y="3090371"/>
            <a:ext cx="1369049" cy="48994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 flipH="1" flipV="1">
            <a:off x="693388" y="2451380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 flipH="1" flipV="1">
            <a:off x="703920" y="394472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>
            <a:off x="693388" y="244243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703920" y="4156361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 flipV="1">
            <a:off x="3297836" y="2442432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3293378" y="3372787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2984368" y="3043004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2984368" y="3372787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加号 12"/>
          <p:cNvSpPr/>
          <p:nvPr/>
        </p:nvSpPr>
        <p:spPr>
          <a:xfrm>
            <a:off x="2934416" y="2653260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3353783" y="2653260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减 14"/>
          <p:cNvSpPr/>
          <p:nvPr/>
        </p:nvSpPr>
        <p:spPr>
          <a:xfrm>
            <a:off x="2924408" y="3445495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16" name="减 15"/>
          <p:cNvSpPr/>
          <p:nvPr/>
        </p:nvSpPr>
        <p:spPr>
          <a:xfrm>
            <a:off x="3364976" y="3431777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486164" y="2539798"/>
                <a:ext cx="938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4" y="2539798"/>
                <a:ext cx="93852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612000" y="3006254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𝑸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000" y="3006254"/>
                <a:ext cx="3622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37953" y="1024677"/>
            <a:ext cx="1369049" cy="489945"/>
          </a:xfrm>
          <a:prstGeom prst="rect">
            <a:avLst/>
          </a:prstGeom>
        </p:spPr>
      </p:pic>
      <p:cxnSp>
        <p:nvCxnSpPr>
          <p:cNvPr id="22" name="直线连接符 21"/>
          <p:cNvCxnSpPr/>
          <p:nvPr/>
        </p:nvCxnSpPr>
        <p:spPr>
          <a:xfrm flipH="1" flipV="1">
            <a:off x="2601468" y="38568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 flipV="1">
            <a:off x="2612000" y="1879032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H="1">
            <a:off x="2601468" y="376738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2612000" y="209066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5205916" y="376738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5201458" y="1307093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4892448" y="977310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4892448" y="130709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加号 29"/>
          <p:cNvSpPr/>
          <p:nvPr/>
        </p:nvSpPr>
        <p:spPr>
          <a:xfrm>
            <a:off x="4842496" y="58756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减 31"/>
          <p:cNvSpPr/>
          <p:nvPr/>
        </p:nvSpPr>
        <p:spPr>
          <a:xfrm>
            <a:off x="4832488" y="1379801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515783" y="548042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3" y="548042"/>
                <a:ext cx="25648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520080" y="940560"/>
                <a:ext cx="315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𝒒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080" y="940560"/>
                <a:ext cx="31579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94359" y="5194662"/>
            <a:ext cx="1369049" cy="489945"/>
          </a:xfrm>
          <a:prstGeom prst="rect">
            <a:avLst/>
          </a:prstGeom>
        </p:spPr>
      </p:pic>
      <p:cxnSp>
        <p:nvCxnSpPr>
          <p:cNvPr id="37" name="直线连接符 36"/>
          <p:cNvCxnSpPr/>
          <p:nvPr/>
        </p:nvCxnSpPr>
        <p:spPr>
          <a:xfrm flipH="1" flipV="1">
            <a:off x="6557874" y="4555671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H="1" flipV="1">
            <a:off x="6568406" y="6049017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H="1">
            <a:off x="6557874" y="4546723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H="1">
            <a:off x="6568406" y="626065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 flipV="1">
            <a:off x="9162322" y="4546723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9157864" y="5477078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8848854" y="5147295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8848854" y="547707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加号 44"/>
          <p:cNvSpPr/>
          <p:nvPr/>
        </p:nvSpPr>
        <p:spPr>
          <a:xfrm>
            <a:off x="8778775" y="552743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加号 45"/>
          <p:cNvSpPr/>
          <p:nvPr/>
        </p:nvSpPr>
        <p:spPr>
          <a:xfrm>
            <a:off x="9198142" y="5527436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减 46"/>
          <p:cNvSpPr/>
          <p:nvPr/>
        </p:nvSpPr>
        <p:spPr>
          <a:xfrm>
            <a:off x="8781319" y="4909370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48" name="减 47"/>
          <p:cNvSpPr/>
          <p:nvPr/>
        </p:nvSpPr>
        <p:spPr>
          <a:xfrm>
            <a:off x="9221887" y="4895652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7350650" y="4644089"/>
                <a:ext cx="938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50" y="4644089"/>
                <a:ext cx="93852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8476486" y="5110545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𝑸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486" y="5110545"/>
                <a:ext cx="36227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/>
          <p:cNvCxnSpPr/>
          <p:nvPr/>
        </p:nvCxnSpPr>
        <p:spPr>
          <a:xfrm flipH="1">
            <a:off x="3323358" y="50307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形状 54"/>
          <p:cNvSpPr/>
          <p:nvPr/>
        </p:nvSpPr>
        <p:spPr>
          <a:xfrm>
            <a:off x="2713111" y="548042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任意形状 55"/>
          <p:cNvSpPr/>
          <p:nvPr/>
        </p:nvSpPr>
        <p:spPr>
          <a:xfrm flipH="1">
            <a:off x="2469485" y="581611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05218" y="1024677"/>
            <a:ext cx="1369049" cy="489945"/>
          </a:xfrm>
          <a:prstGeom prst="rect">
            <a:avLst/>
          </a:prstGeom>
        </p:spPr>
      </p:pic>
      <p:cxnSp>
        <p:nvCxnSpPr>
          <p:cNvPr id="60" name="直线连接符 59"/>
          <p:cNvCxnSpPr/>
          <p:nvPr/>
        </p:nvCxnSpPr>
        <p:spPr>
          <a:xfrm flipH="1" flipV="1">
            <a:off x="6468733" y="385686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 flipH="1" flipV="1">
            <a:off x="6479265" y="1879032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>
            <a:off x="6468733" y="376738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 flipH="1">
            <a:off x="6479265" y="209066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9073181" y="376738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9068723" y="1307093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 flipV="1">
            <a:off x="8759713" y="977310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8759713" y="130709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7278118" y="548042"/>
                <a:ext cx="790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18" y="548042"/>
                <a:ext cx="79072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/>
          <p:cNvCxnSpPr/>
          <p:nvPr/>
        </p:nvCxnSpPr>
        <p:spPr>
          <a:xfrm flipH="1">
            <a:off x="7190623" y="50307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形状 72"/>
          <p:cNvSpPr/>
          <p:nvPr/>
        </p:nvSpPr>
        <p:spPr>
          <a:xfrm>
            <a:off x="6580376" y="548042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任意形状 73"/>
          <p:cNvSpPr/>
          <p:nvPr/>
        </p:nvSpPr>
        <p:spPr>
          <a:xfrm flipH="1">
            <a:off x="6336750" y="581611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03891" y="3144015"/>
            <a:ext cx="1369049" cy="489945"/>
          </a:xfrm>
          <a:prstGeom prst="rect">
            <a:avLst/>
          </a:prstGeom>
        </p:spPr>
      </p:pic>
      <p:cxnSp>
        <p:nvCxnSpPr>
          <p:cNvPr id="77" name="直线连接符 76"/>
          <p:cNvCxnSpPr/>
          <p:nvPr/>
        </p:nvCxnSpPr>
        <p:spPr>
          <a:xfrm flipH="1" flipV="1">
            <a:off x="7767406" y="2505024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/>
          <p:nvPr/>
        </p:nvCxnSpPr>
        <p:spPr>
          <a:xfrm flipH="1" flipV="1">
            <a:off x="7777938" y="3998370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/>
          <p:cNvCxnSpPr/>
          <p:nvPr/>
        </p:nvCxnSpPr>
        <p:spPr>
          <a:xfrm flipH="1">
            <a:off x="7767406" y="2496076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 flipH="1">
            <a:off x="7777938" y="4210005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 flipH="1" flipV="1">
            <a:off x="10371854" y="2496076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/>
          <p:cNvCxnSpPr/>
          <p:nvPr/>
        </p:nvCxnSpPr>
        <p:spPr>
          <a:xfrm flipV="1">
            <a:off x="10367396" y="3426431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/>
          <p:cNvCxnSpPr/>
          <p:nvPr/>
        </p:nvCxnSpPr>
        <p:spPr>
          <a:xfrm flipV="1">
            <a:off x="10058386" y="309664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/>
          <p:cNvCxnSpPr/>
          <p:nvPr/>
        </p:nvCxnSpPr>
        <p:spPr>
          <a:xfrm flipV="1">
            <a:off x="10058386" y="3426431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8756671" y="2667380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71" y="2667380"/>
                <a:ext cx="25648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线箭头连接符 85"/>
          <p:cNvCxnSpPr/>
          <p:nvPr/>
        </p:nvCxnSpPr>
        <p:spPr>
          <a:xfrm flipH="1">
            <a:off x="8489296" y="2622410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形状 86"/>
          <p:cNvSpPr/>
          <p:nvPr/>
        </p:nvSpPr>
        <p:spPr>
          <a:xfrm>
            <a:off x="7879049" y="2667380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任意形状 87"/>
          <p:cNvSpPr/>
          <p:nvPr/>
        </p:nvSpPr>
        <p:spPr>
          <a:xfrm flipH="1">
            <a:off x="7635423" y="2700949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加号 88"/>
          <p:cNvSpPr/>
          <p:nvPr/>
        </p:nvSpPr>
        <p:spPr>
          <a:xfrm>
            <a:off x="9998425" y="3483379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减 89"/>
          <p:cNvSpPr/>
          <p:nvPr/>
        </p:nvSpPr>
        <p:spPr>
          <a:xfrm>
            <a:off x="10008433" y="2837533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9737107" y="3043004"/>
                <a:ext cx="315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𝒒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107" y="3043004"/>
                <a:ext cx="315792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15227" y="5194662"/>
            <a:ext cx="1369049" cy="489945"/>
          </a:xfrm>
          <a:prstGeom prst="rect">
            <a:avLst/>
          </a:prstGeom>
        </p:spPr>
      </p:pic>
      <p:cxnSp>
        <p:nvCxnSpPr>
          <p:cNvPr id="113" name="直线连接符 112"/>
          <p:cNvCxnSpPr/>
          <p:nvPr/>
        </p:nvCxnSpPr>
        <p:spPr>
          <a:xfrm flipH="1" flipV="1">
            <a:off x="2878742" y="4555671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/>
          <p:nvPr/>
        </p:nvCxnSpPr>
        <p:spPr>
          <a:xfrm flipH="1" flipV="1">
            <a:off x="2889274" y="6049017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/>
          <p:nvPr/>
        </p:nvCxnSpPr>
        <p:spPr>
          <a:xfrm flipH="1">
            <a:off x="2878742" y="4546723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/>
          <p:cNvCxnSpPr/>
          <p:nvPr/>
        </p:nvCxnSpPr>
        <p:spPr>
          <a:xfrm flipH="1">
            <a:off x="2889274" y="6260652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/>
          <p:cNvCxnSpPr/>
          <p:nvPr/>
        </p:nvCxnSpPr>
        <p:spPr>
          <a:xfrm flipH="1" flipV="1">
            <a:off x="5483190" y="4546723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/>
          <p:cNvCxnSpPr/>
          <p:nvPr/>
        </p:nvCxnSpPr>
        <p:spPr>
          <a:xfrm flipV="1">
            <a:off x="5478732" y="5477078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 flipV="1">
            <a:off x="5169722" y="5147295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/>
          <p:cNvCxnSpPr/>
          <p:nvPr/>
        </p:nvCxnSpPr>
        <p:spPr>
          <a:xfrm flipV="1">
            <a:off x="5169722" y="5477078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3688127" y="4718027"/>
                <a:ext cx="790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27" y="4718027"/>
                <a:ext cx="79072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线箭头连接符 121"/>
          <p:cNvCxnSpPr/>
          <p:nvPr/>
        </p:nvCxnSpPr>
        <p:spPr>
          <a:xfrm>
            <a:off x="3722308" y="4685183"/>
            <a:ext cx="7337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任意形状 122"/>
          <p:cNvSpPr/>
          <p:nvPr/>
        </p:nvSpPr>
        <p:spPr>
          <a:xfrm>
            <a:off x="2990385" y="4718027"/>
            <a:ext cx="75242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任意形状 123"/>
          <p:cNvSpPr/>
          <p:nvPr/>
        </p:nvSpPr>
        <p:spPr>
          <a:xfrm flipH="1">
            <a:off x="2746759" y="4751596"/>
            <a:ext cx="97545" cy="1311956"/>
          </a:xfrm>
          <a:custGeom>
            <a:avLst/>
            <a:gdLst>
              <a:gd name="connsiteX0" fmla="*/ 150047 w 150047"/>
              <a:gd name="connsiteY0" fmla="*/ 1259174 h 1259174"/>
              <a:gd name="connsiteX1" fmla="*/ 146 w 150047"/>
              <a:gd name="connsiteY1" fmla="*/ 644577 h 1259174"/>
              <a:gd name="connsiteX2" fmla="*/ 120067 w 150047"/>
              <a:gd name="connsiteY2" fmla="*/ 0 h 1259174"/>
              <a:gd name="connsiteX3" fmla="*/ 120067 w 150047"/>
              <a:gd name="connsiteY3" fmla="*/ 0 h 12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47" h="1259174">
                <a:moveTo>
                  <a:pt x="150047" y="1259174"/>
                </a:moveTo>
                <a:cubicBezTo>
                  <a:pt x="77595" y="1056806"/>
                  <a:pt x="5143" y="854439"/>
                  <a:pt x="146" y="644577"/>
                </a:cubicBezTo>
                <a:cubicBezTo>
                  <a:pt x="-4851" y="434715"/>
                  <a:pt x="120067" y="0"/>
                  <a:pt x="120067" y="0"/>
                </a:cubicBezTo>
                <a:lnTo>
                  <a:pt x="120067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505249" y="4213415"/>
                <a:ext cx="18847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𝒎𝒂𝒙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9" y="4213415"/>
                <a:ext cx="188474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圆角矩形标注 128"/>
              <p:cNvSpPr/>
              <p:nvPr/>
            </p:nvSpPr>
            <p:spPr>
              <a:xfrm>
                <a:off x="4123651" y="3201013"/>
                <a:ext cx="2192451" cy="797449"/>
              </a:xfrm>
              <a:prstGeom prst="wedgeRoundRectCallout">
                <a:avLst>
                  <a:gd name="adj1" fmla="val -93911"/>
                  <a:gd name="adj2" fmla="val 95973"/>
                  <a:gd name="adj3" fmla="val 16667"/>
                </a:avLst>
              </a:prstGeom>
              <a:solidFill>
                <a:srgbClr val="FFD4B9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4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</m:oMath>
                </a14:m>
                <a:r>
                  <a:rPr kumimoji="1" lang="zh-CN" altLang="en-US" sz="24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时刻，</a:t>
                </a:r>
                <a:endParaRPr kumimoji="1" lang="en-US" altLang="zh-CN" sz="2400" b="1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pPr algn="ctr"/>
                <a:r>
                  <a:rPr kumimoji="1" lang="zh-CN" altLang="en-US" sz="24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回到初始状态</a:t>
                </a:r>
                <a:endParaRPr kumimoji="1"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9" name="圆角矩形标注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51" y="3201013"/>
                <a:ext cx="2192451" cy="797449"/>
              </a:xfrm>
              <a:prstGeom prst="wedgeRoundRectCallout">
                <a:avLst>
                  <a:gd name="adj1" fmla="val -93911"/>
                  <a:gd name="adj2" fmla="val 95973"/>
                  <a:gd name="adj3" fmla="val 16667"/>
                </a:avLst>
              </a:prstGeom>
              <a:blipFill rotWithShape="0">
                <a:blip r:embed="rId14"/>
                <a:stretch>
                  <a:fillRect t="-5528"/>
                </a:stretch>
              </a:blipFill>
              <a:ln w="254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Arc 172"/>
          <p:cNvSpPr>
            <a:spLocks/>
          </p:cNvSpPr>
          <p:nvPr/>
        </p:nvSpPr>
        <p:spPr bwMode="auto">
          <a:xfrm>
            <a:off x="3788023" y="1919958"/>
            <a:ext cx="3677822" cy="2798927"/>
          </a:xfrm>
          <a:custGeom>
            <a:avLst/>
            <a:gdLst>
              <a:gd name="T0" fmla="*/ 0 w 42927"/>
              <a:gd name="T1" fmla="*/ 2147483647 h 43200"/>
              <a:gd name="T2" fmla="*/ 2147483647 w 42927"/>
              <a:gd name="T3" fmla="*/ 2147483647 h 43200"/>
              <a:gd name="T4" fmla="*/ 2147483647 w 42927"/>
              <a:gd name="T5" fmla="*/ 2147483647 h 43200"/>
              <a:gd name="T6" fmla="*/ 0 60000 65536"/>
              <a:gd name="T7" fmla="*/ 0 60000 65536"/>
              <a:gd name="T8" fmla="*/ 0 60000 65536"/>
              <a:gd name="T9" fmla="*/ 0 w 42927"/>
              <a:gd name="T10" fmla="*/ 0 h 43200"/>
              <a:gd name="T11" fmla="*/ 42927 w 4292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927" h="43200" fill="none" extrusionOk="0">
                <a:moveTo>
                  <a:pt x="0" y="18175"/>
                </a:moveTo>
                <a:cubicBezTo>
                  <a:pt x="1682" y="7701"/>
                  <a:pt x="10719" y="-1"/>
                  <a:pt x="21327" y="0"/>
                </a:cubicBezTo>
                <a:cubicBezTo>
                  <a:pt x="33256" y="0"/>
                  <a:pt x="42927" y="9670"/>
                  <a:pt x="42927" y="21600"/>
                </a:cubicBezTo>
                <a:cubicBezTo>
                  <a:pt x="42927" y="33529"/>
                  <a:pt x="33256" y="43200"/>
                  <a:pt x="21327" y="43200"/>
                </a:cubicBezTo>
                <a:cubicBezTo>
                  <a:pt x="11711" y="43200"/>
                  <a:pt x="3254" y="36844"/>
                  <a:pt x="579" y="27609"/>
                </a:cubicBezTo>
              </a:path>
              <a:path w="42927" h="43200" stroke="0" extrusionOk="0">
                <a:moveTo>
                  <a:pt x="0" y="18175"/>
                </a:moveTo>
                <a:cubicBezTo>
                  <a:pt x="1682" y="7701"/>
                  <a:pt x="10719" y="-1"/>
                  <a:pt x="21327" y="0"/>
                </a:cubicBezTo>
                <a:cubicBezTo>
                  <a:pt x="33256" y="0"/>
                  <a:pt x="42927" y="9670"/>
                  <a:pt x="42927" y="21600"/>
                </a:cubicBezTo>
                <a:cubicBezTo>
                  <a:pt x="42927" y="33529"/>
                  <a:pt x="33256" y="43200"/>
                  <a:pt x="21327" y="43200"/>
                </a:cubicBezTo>
                <a:cubicBezTo>
                  <a:pt x="11711" y="43200"/>
                  <a:pt x="3254" y="36844"/>
                  <a:pt x="579" y="27609"/>
                </a:cubicBezTo>
                <a:lnTo>
                  <a:pt x="21327" y="21600"/>
                </a:lnTo>
                <a:lnTo>
                  <a:pt x="0" y="18175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506262" y="4638489"/>
                <a:ext cx="1435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2" y="4638489"/>
                <a:ext cx="1435906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389267" y="766704"/>
                <a:ext cx="8792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67" y="766704"/>
                <a:ext cx="879280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1334160" y="761866"/>
                <a:ext cx="978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160" y="761866"/>
                <a:ext cx="978665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9502730" y="527890"/>
                <a:ext cx="1336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30" y="527890"/>
                <a:ext cx="1336520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9503743" y="952964"/>
                <a:ext cx="19841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𝒎𝒂𝒙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743" y="952964"/>
                <a:ext cx="1984133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10807471" y="2837533"/>
                <a:ext cx="8792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471" y="2837533"/>
                <a:ext cx="879280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10763823" y="3388987"/>
                <a:ext cx="978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823" y="3388987"/>
                <a:ext cx="978665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/>
              <p:cNvSpPr txBox="1"/>
              <p:nvPr/>
            </p:nvSpPr>
            <p:spPr>
              <a:xfrm>
                <a:off x="9663420" y="5050452"/>
                <a:ext cx="18847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𝒎𝒂𝒙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31" name="文本框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20" y="5050452"/>
                <a:ext cx="1884747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/>
              <p:cNvSpPr txBox="1"/>
              <p:nvPr/>
            </p:nvSpPr>
            <p:spPr>
              <a:xfrm>
                <a:off x="9664433" y="5517730"/>
                <a:ext cx="1435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2" name="文本框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433" y="5517730"/>
                <a:ext cx="1435906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/>
              <p:cNvSpPr txBox="1"/>
              <p:nvPr/>
            </p:nvSpPr>
            <p:spPr>
              <a:xfrm>
                <a:off x="900322" y="5835578"/>
                <a:ext cx="1336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35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2" y="5835578"/>
                <a:ext cx="1336520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/>
              <p:cNvSpPr txBox="1"/>
              <p:nvPr/>
            </p:nvSpPr>
            <p:spPr>
              <a:xfrm>
                <a:off x="901335" y="6260652"/>
                <a:ext cx="19841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𝒎𝒂𝒙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5" y="6260652"/>
                <a:ext cx="1984133" cy="43088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126680" y="6322769"/>
                <a:ext cx="8792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0" y="6322769"/>
                <a:ext cx="879280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071573" y="6317931"/>
                <a:ext cx="978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73" y="6317931"/>
                <a:ext cx="978665" cy="43088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6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04" grpId="0"/>
      <p:bldP spid="105" grpId="0"/>
      <p:bldP spid="106" grpId="0"/>
      <p:bldP spid="107" grpId="0"/>
      <p:bldP spid="108" grpId="0"/>
      <p:bldP spid="109" grpId="0"/>
      <p:bldP spid="125" grpId="0"/>
      <p:bldP spid="131" grpId="0"/>
      <p:bldP spid="132" grpId="0"/>
      <p:bldP spid="135" grpId="0"/>
      <p:bldP spid="136" grpId="0"/>
      <p:bldP spid="110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6015" y="356885"/>
                <a:ext cx="4778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2.</a:t>
                </a:r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电路</a:t>
                </a:r>
                <a:r>
                  <a:rPr lang="en-US" altLang="zh-CN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 smtClean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有阻尼振荡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5" y="356885"/>
                <a:ext cx="4778872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316" t="-16842" r="-2679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45270" y="1741256"/>
            <a:ext cx="1369049" cy="489945"/>
          </a:xfrm>
          <a:prstGeom prst="rect">
            <a:avLst/>
          </a:prstGeom>
        </p:spPr>
      </p:pic>
      <p:cxnSp>
        <p:nvCxnSpPr>
          <p:cNvPr id="4" name="直线连接符 3"/>
          <p:cNvCxnSpPr/>
          <p:nvPr/>
        </p:nvCxnSpPr>
        <p:spPr>
          <a:xfrm flipH="1" flipV="1">
            <a:off x="7708785" y="967355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 flipV="1">
            <a:off x="7719317" y="2595611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 flipV="1">
            <a:off x="7708785" y="958407"/>
            <a:ext cx="31995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 flipV="1">
            <a:off x="7719317" y="2942157"/>
            <a:ext cx="31890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H="1" flipV="1">
            <a:off x="10912839" y="943417"/>
            <a:ext cx="0" cy="750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10908381" y="2023672"/>
            <a:ext cx="0" cy="933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10599371" y="1693889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10599371" y="2023672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195337" y="2430133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37" y="2430133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230971" y="1660438"/>
                <a:ext cx="32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0971" y="1660438"/>
                <a:ext cx="32541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加号 13"/>
          <p:cNvSpPr/>
          <p:nvPr/>
        </p:nvSpPr>
        <p:spPr>
          <a:xfrm>
            <a:off x="10549419" y="130414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加号 14"/>
          <p:cNvSpPr/>
          <p:nvPr/>
        </p:nvSpPr>
        <p:spPr>
          <a:xfrm>
            <a:off x="10968786" y="130414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减 15"/>
          <p:cNvSpPr/>
          <p:nvPr/>
        </p:nvSpPr>
        <p:spPr>
          <a:xfrm>
            <a:off x="10539411" y="2096380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17" name="减 16"/>
          <p:cNvSpPr/>
          <p:nvPr/>
        </p:nvSpPr>
        <p:spPr>
          <a:xfrm>
            <a:off x="10979979" y="2082662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171321" y="1693889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321" y="1693889"/>
                <a:ext cx="33182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8398950" y="1095379"/>
            <a:ext cx="612059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501561" y="1130723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61" y="1130723"/>
                <a:ext cx="2564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9040989" y="2816050"/>
            <a:ext cx="672637" cy="256934"/>
          </a:xfrm>
          <a:prstGeom prst="rect">
            <a:avLst/>
          </a:prstGeom>
          <a:solidFill>
            <a:srgbClr val="FF7A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195843" y="2376231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843" y="2376231"/>
                <a:ext cx="34945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426015" y="9416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实际电路中总是有电阻存在，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26948" y="1548870"/>
                <a:ext cx="69397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时刻电容两端电荷为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𝒒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，电流为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48" y="1548870"/>
                <a:ext cx="69397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197" t="-16667" r="-158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326126" y="2236120"/>
                <a:ext cx="16148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26" y="2236120"/>
                <a:ext cx="1614801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70417" y="2861020"/>
                <a:ext cx="12858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17" y="2861020"/>
                <a:ext cx="1285800" cy="935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690801" y="2861020"/>
                <a:ext cx="2843407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𝐼𝑅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01" y="2861020"/>
                <a:ext cx="2843407" cy="935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426948" y="217496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电容两端电压：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85975" y="3950746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5" y="3950746"/>
                <a:ext cx="520976" cy="7386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54886" y="3796020"/>
                <a:ext cx="3485954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𝑅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𝑑𝑞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𝐿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86" y="3796020"/>
                <a:ext cx="3485954" cy="98815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419084" y="3799471"/>
                <a:ext cx="428405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𝑑𝑞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84" y="3799471"/>
                <a:ext cx="4284058" cy="98815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箭头 34"/>
          <p:cNvSpPr/>
          <p:nvPr/>
        </p:nvSpPr>
        <p:spPr>
          <a:xfrm>
            <a:off x="4680546" y="4224941"/>
            <a:ext cx="625976" cy="303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9881937" y="3325629"/>
                <a:ext cx="1625060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𝐿𝐶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37" y="3325629"/>
                <a:ext cx="1625060" cy="92519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978812" y="4286728"/>
                <a:ext cx="1408270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12" y="4286728"/>
                <a:ext cx="1408270" cy="92198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9815704" y="3281422"/>
            <a:ext cx="1740677" cy="2055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26948" y="491632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当电阻较小时：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434905" y="4962489"/>
                <a:ext cx="13972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905" y="4962489"/>
                <a:ext cx="1397241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032876" y="4916324"/>
                <a:ext cx="2145396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&lt;2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𝐶</m:t>
                          </m:r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76" y="4916324"/>
                <a:ext cx="2145396" cy="596382"/>
              </a:xfrm>
              <a:prstGeom prst="rect">
                <a:avLst/>
              </a:prstGeom>
              <a:blipFill rotWithShape="0">
                <a:blip r:embed="rId19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026724" y="5782720"/>
                <a:ext cx="4318042" cy="515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24" y="5782720"/>
                <a:ext cx="4318042" cy="5155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8713541" y="5538024"/>
                <a:ext cx="2698559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541" y="5538024"/>
                <a:ext cx="2698559" cy="100213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5738257" y="5573810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能量会逐渐</a:t>
            </a:r>
            <a:endParaRPr lang="en-US" altLang="zh-CN" sz="3200" b="1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被损耗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8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7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5" y="3568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受迫振荡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015" y="9416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在电路中加入周期性的电动势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45437" y="1526435"/>
                <a:ext cx="2480614" cy="502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l-GR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𝛺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437" y="1526435"/>
                <a:ext cx="2480614" cy="5028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10359" y="1552193"/>
            <a:ext cx="1369049" cy="489945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H="1" flipV="1">
            <a:off x="7573874" y="778292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 flipV="1">
            <a:off x="7584406" y="2406548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H="1" flipV="1">
            <a:off x="7573874" y="769344"/>
            <a:ext cx="31995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 flipV="1">
            <a:off x="7584406" y="2753094"/>
            <a:ext cx="31890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 flipV="1">
            <a:off x="10777928" y="754354"/>
            <a:ext cx="0" cy="750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10773470" y="1834609"/>
            <a:ext cx="0" cy="933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10464460" y="1504826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10464460" y="1834609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060426" y="2241070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426" y="2241070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096060" y="1471375"/>
                <a:ext cx="32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060" y="1471375"/>
                <a:ext cx="32541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加号 15"/>
          <p:cNvSpPr/>
          <p:nvPr/>
        </p:nvSpPr>
        <p:spPr>
          <a:xfrm>
            <a:off x="10414508" y="1115082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加号 16"/>
          <p:cNvSpPr/>
          <p:nvPr/>
        </p:nvSpPr>
        <p:spPr>
          <a:xfrm>
            <a:off x="10833875" y="1115082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减 17"/>
          <p:cNvSpPr/>
          <p:nvPr/>
        </p:nvSpPr>
        <p:spPr>
          <a:xfrm>
            <a:off x="10404500" y="1907317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19" name="减 18"/>
          <p:cNvSpPr/>
          <p:nvPr/>
        </p:nvSpPr>
        <p:spPr>
          <a:xfrm>
            <a:off x="10845068" y="1893599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036410" y="1504826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10" y="1504826"/>
                <a:ext cx="33182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>
            <a:off x="8264039" y="906316"/>
            <a:ext cx="612059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66650" y="941660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50" y="941660"/>
                <a:ext cx="2564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8906078" y="2626987"/>
            <a:ext cx="672637" cy="256934"/>
          </a:xfrm>
          <a:prstGeom prst="rect">
            <a:avLst/>
          </a:prstGeom>
          <a:solidFill>
            <a:srgbClr val="FF7A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60932" y="218716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932" y="2187168"/>
                <a:ext cx="34945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/>
          <p:cNvSpPr/>
          <p:nvPr/>
        </p:nvSpPr>
        <p:spPr>
          <a:xfrm>
            <a:off x="9144002" y="524656"/>
            <a:ext cx="503999" cy="5039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9136471" y="5077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～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249642" y="1084615"/>
                <a:ext cx="317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𝓔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642" y="1084615"/>
                <a:ext cx="317395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937308" y="2671957"/>
                <a:ext cx="5642186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𝑑𝑞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𝛺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8" y="2671957"/>
                <a:ext cx="5642186" cy="9881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20665" y="20241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受迫振动的方程为：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0665" y="378441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振荡达到稳定时的振动方程为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614737" y="3517355"/>
                <a:ext cx="35126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𝛺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37" y="3517355"/>
                <a:ext cx="3512692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420666" y="49819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当交流电动势角频率满足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373298" y="4775655"/>
                <a:ext cx="1687129" cy="1017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𝛺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298" y="4775655"/>
                <a:ext cx="1687129" cy="1017330"/>
              </a:xfrm>
              <a:prstGeom prst="rect">
                <a:avLst/>
              </a:prstGeom>
              <a:blipFill rotWithShape="0">
                <a:blip r:embed="rId12"/>
                <a:stretch>
                  <a:fillRect b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420665" y="581656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振荡电流有最大振幅，产生电共振</a:t>
            </a:r>
            <a:r>
              <a:rPr lang="en-US" altLang="zh-CN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谐振</a:t>
            </a:r>
            <a:r>
              <a:rPr lang="en-US" altLang="zh-CN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6689236" y="4218610"/>
                <a:ext cx="33802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𝛺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236" y="4218610"/>
                <a:ext cx="3380221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utoShape 2"/>
          <p:cNvSpPr>
            <a:spLocks/>
          </p:cNvSpPr>
          <p:nvPr/>
        </p:nvSpPr>
        <p:spPr bwMode="auto">
          <a:xfrm>
            <a:off x="6237415" y="3634434"/>
            <a:ext cx="178302" cy="100166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356885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电磁波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014" y="9416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机械波：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2155" y="9416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机械振动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2672" y="94166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连续弹性媒质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加号 5"/>
          <p:cNvSpPr/>
          <p:nvPr/>
        </p:nvSpPr>
        <p:spPr>
          <a:xfrm>
            <a:off x="4133232" y="941660"/>
            <a:ext cx="675249" cy="661181"/>
          </a:xfrm>
          <a:prstGeom prst="mathPlus">
            <a:avLst>
              <a:gd name="adj1" fmla="val 15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6014" y="15606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电磁波：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252155" y="1560637"/>
                <a:ext cx="3137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振荡电路起振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55" y="1560637"/>
                <a:ext cx="3137397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446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26013" y="217961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媒质：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1785" y="217961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电磁波的传播不需要媒质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013" y="2786233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变化的电场和变化的磁场互相激发向前传播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013" y="363658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根据麦克斯韦方程组：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658043" y="5428081"/>
                <a:ext cx="2631490" cy="11265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𝜇𝜀</m:t>
                          </m:r>
                        </m:den>
                      </m:f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043" y="5428081"/>
                <a:ext cx="2631490" cy="11265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4714366" y="56989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同理可得：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795848" y="5422122"/>
                <a:ext cx="2576988" cy="11265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𝜇𝜀</m:t>
                          </m:r>
                        </m:den>
                      </m:f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48" y="5422122"/>
                <a:ext cx="2576988" cy="11265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855043" y="3371008"/>
                <a:ext cx="2382383" cy="1049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43" y="3371008"/>
                <a:ext cx="2382383" cy="10494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542055" y="3371008"/>
                <a:ext cx="2501198" cy="1049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𝜇𝜀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055" y="3371008"/>
                <a:ext cx="2501198" cy="10494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5753" y="4243722"/>
                <a:ext cx="2887072" cy="1049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num>
                        <m:den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53" y="4243722"/>
                <a:ext cx="2887072" cy="10494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989887" y="4349789"/>
                <a:ext cx="2805961" cy="1002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𝜇𝜀</m:t>
                          </m:r>
                        </m:den>
                      </m:f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887" y="4349789"/>
                <a:ext cx="2805961" cy="10023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953610" y="4349789"/>
                <a:ext cx="2159245" cy="1002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𝜇𝜀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610" y="4349789"/>
                <a:ext cx="2159245" cy="10023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292764" y="1432660"/>
            <a:ext cx="1369049" cy="489945"/>
          </a:xfrm>
          <a:prstGeom prst="rect">
            <a:avLst/>
          </a:prstGeom>
        </p:spPr>
      </p:pic>
      <p:cxnSp>
        <p:nvCxnSpPr>
          <p:cNvPr id="22" name="直线连接符 21"/>
          <p:cNvCxnSpPr/>
          <p:nvPr/>
        </p:nvCxnSpPr>
        <p:spPr>
          <a:xfrm flipH="1" flipV="1">
            <a:off x="7956279" y="658759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 flipV="1">
            <a:off x="7966811" y="2287015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H="1" flipV="1">
            <a:off x="7956279" y="649811"/>
            <a:ext cx="31995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 flipV="1">
            <a:off x="7966811" y="2633561"/>
            <a:ext cx="31890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1160333" y="634821"/>
            <a:ext cx="0" cy="750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11155875" y="1715076"/>
            <a:ext cx="0" cy="933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10846865" y="1385293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10846865" y="1715076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278162" y="183288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62" y="1832889"/>
                <a:ext cx="302968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1478465" y="1351842"/>
                <a:ext cx="32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465" y="1351842"/>
                <a:ext cx="325410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加号 31"/>
          <p:cNvSpPr/>
          <p:nvPr/>
        </p:nvSpPr>
        <p:spPr>
          <a:xfrm>
            <a:off x="10796913" y="995549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加号 32"/>
          <p:cNvSpPr/>
          <p:nvPr/>
        </p:nvSpPr>
        <p:spPr>
          <a:xfrm>
            <a:off x="11216280" y="995549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减 33"/>
          <p:cNvSpPr/>
          <p:nvPr/>
        </p:nvSpPr>
        <p:spPr>
          <a:xfrm>
            <a:off x="10786905" y="1787784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35" name="减 34"/>
          <p:cNvSpPr/>
          <p:nvPr/>
        </p:nvSpPr>
        <p:spPr>
          <a:xfrm>
            <a:off x="11227473" y="1774066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418815" y="1385293"/>
                <a:ext cx="331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815" y="1385293"/>
                <a:ext cx="331822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/>
          <p:cNvCxnSpPr/>
          <p:nvPr/>
        </p:nvCxnSpPr>
        <p:spPr>
          <a:xfrm>
            <a:off x="8646444" y="786783"/>
            <a:ext cx="612059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749055" y="822127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055" y="822127"/>
                <a:ext cx="256480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9288483" y="2507454"/>
            <a:ext cx="672637" cy="256934"/>
          </a:xfrm>
          <a:prstGeom prst="rect">
            <a:avLst/>
          </a:prstGeom>
          <a:solidFill>
            <a:srgbClr val="FF7A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443337" y="2067635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337" y="2067635"/>
                <a:ext cx="349455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9526407" y="405123"/>
            <a:ext cx="503999" cy="5039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9518876" y="3882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～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9632047" y="965082"/>
                <a:ext cx="317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𝓔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47" y="965082"/>
                <a:ext cx="317395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89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3568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电磁波产生的条件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013" y="96755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波源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电磁振荡源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013" y="154224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根据麦克斯韦电磁理论：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5078" y="2129810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变化的磁场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与</a:t>
            </a:r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变化的电场</a:t>
            </a:r>
            <a:r>
              <a:rPr lang="zh-CN" altLang="en-US" sz="3200" b="1" smtClean="0">
                <a:latin typeface="SimHei" charset="-122"/>
                <a:ea typeface="SimHei" charset="-122"/>
                <a:cs typeface="SimHei" charset="-122"/>
              </a:rPr>
              <a:t>互相激发从而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形成</a:t>
            </a:r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电磁波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Arc 4"/>
          <p:cNvSpPr>
            <a:spLocks/>
          </p:cNvSpPr>
          <p:nvPr/>
        </p:nvSpPr>
        <p:spPr bwMode="auto">
          <a:xfrm>
            <a:off x="1088895" y="2823685"/>
            <a:ext cx="608012" cy="1674812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43186" y="22365"/>
                </a:moveTo>
                <a:cubicBezTo>
                  <a:pt x="42774" y="33989"/>
                  <a:pt x="33231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43186" y="22365"/>
                </a:moveTo>
                <a:cubicBezTo>
                  <a:pt x="42774" y="33989"/>
                  <a:pt x="33231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lnTo>
                  <a:pt x="43186" y="22365"/>
                </a:lnTo>
                <a:close/>
              </a:path>
            </a:pathLst>
          </a:cu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rc 5"/>
          <p:cNvSpPr>
            <a:spLocks/>
          </p:cNvSpPr>
          <p:nvPr/>
        </p:nvSpPr>
        <p:spPr bwMode="auto">
          <a:xfrm>
            <a:off x="1319082" y="3511072"/>
            <a:ext cx="1676400" cy="533400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10890" y="2842"/>
                </a:moveTo>
                <a:cubicBezTo>
                  <a:pt x="14152" y="979"/>
                  <a:pt x="1784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4929"/>
                  <a:pt x="3081" y="8633"/>
                  <a:pt x="8349" y="4542"/>
                </a:cubicBezTo>
              </a:path>
              <a:path w="43200" h="43200" stroke="0" extrusionOk="0">
                <a:moveTo>
                  <a:pt x="10890" y="2842"/>
                </a:moveTo>
                <a:cubicBezTo>
                  <a:pt x="14152" y="979"/>
                  <a:pt x="1784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4929"/>
                  <a:pt x="3081" y="8633"/>
                  <a:pt x="8349" y="4542"/>
                </a:cubicBezTo>
                <a:lnTo>
                  <a:pt x="21600" y="21600"/>
                </a:lnTo>
                <a:lnTo>
                  <a:pt x="10890" y="2842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Arc 6"/>
          <p:cNvSpPr>
            <a:spLocks/>
          </p:cNvSpPr>
          <p:nvPr/>
        </p:nvSpPr>
        <p:spPr bwMode="auto">
          <a:xfrm flipH="1">
            <a:off x="2763707" y="2822097"/>
            <a:ext cx="608013" cy="1674813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41276" y="30511"/>
                </a:moveTo>
                <a:cubicBezTo>
                  <a:pt x="37777" y="38236"/>
                  <a:pt x="30081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072"/>
                  <a:pt x="43049" y="24541"/>
                  <a:pt x="42750" y="25984"/>
                </a:cubicBezTo>
              </a:path>
              <a:path w="43200" h="43200" stroke="0" extrusionOk="0">
                <a:moveTo>
                  <a:pt x="41276" y="30511"/>
                </a:moveTo>
                <a:cubicBezTo>
                  <a:pt x="37777" y="38236"/>
                  <a:pt x="30081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072"/>
                  <a:pt x="43049" y="24541"/>
                  <a:pt x="42750" y="25984"/>
                </a:cubicBezTo>
                <a:lnTo>
                  <a:pt x="21600" y="21600"/>
                </a:lnTo>
                <a:lnTo>
                  <a:pt x="41276" y="30511"/>
                </a:lnTo>
                <a:close/>
              </a:path>
            </a:pathLst>
          </a:cu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Arc 7"/>
          <p:cNvSpPr>
            <a:spLocks/>
          </p:cNvSpPr>
          <p:nvPr/>
        </p:nvSpPr>
        <p:spPr bwMode="auto">
          <a:xfrm>
            <a:off x="3235195" y="3522185"/>
            <a:ext cx="1676400" cy="533400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5181" y="7565"/>
                </a:moveTo>
                <a:cubicBezTo>
                  <a:pt x="9284" y="2764"/>
                  <a:pt x="15284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8003"/>
                  <a:pt x="897" y="14464"/>
                  <a:pt x="2612" y="11303"/>
                </a:cubicBezTo>
              </a:path>
              <a:path w="43200" h="43200" stroke="0" extrusionOk="0">
                <a:moveTo>
                  <a:pt x="5181" y="7565"/>
                </a:moveTo>
                <a:cubicBezTo>
                  <a:pt x="9284" y="2764"/>
                  <a:pt x="15284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8003"/>
                  <a:pt x="897" y="14464"/>
                  <a:pt x="2612" y="11303"/>
                </a:cubicBezTo>
                <a:lnTo>
                  <a:pt x="21600" y="21600"/>
                </a:lnTo>
                <a:lnTo>
                  <a:pt x="5181" y="756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rc 8"/>
          <p:cNvSpPr>
            <a:spLocks/>
          </p:cNvSpPr>
          <p:nvPr/>
        </p:nvSpPr>
        <p:spPr bwMode="auto">
          <a:xfrm flipH="1">
            <a:off x="4744907" y="2822097"/>
            <a:ext cx="608013" cy="1674813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40974" y="31150"/>
                </a:moveTo>
                <a:cubicBezTo>
                  <a:pt x="37337" y="38528"/>
                  <a:pt x="2982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232"/>
                  <a:pt x="43014" y="24860"/>
                  <a:pt x="42647" y="26451"/>
                </a:cubicBezTo>
              </a:path>
              <a:path w="43200" h="43200" stroke="0" extrusionOk="0">
                <a:moveTo>
                  <a:pt x="40974" y="31150"/>
                </a:moveTo>
                <a:cubicBezTo>
                  <a:pt x="37337" y="38528"/>
                  <a:pt x="2982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232"/>
                  <a:pt x="43014" y="24860"/>
                  <a:pt x="42647" y="26451"/>
                </a:cubicBezTo>
                <a:lnTo>
                  <a:pt x="21600" y="21600"/>
                </a:lnTo>
                <a:lnTo>
                  <a:pt x="40974" y="31150"/>
                </a:lnTo>
                <a:close/>
              </a:path>
            </a:pathLst>
          </a:cu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2001707" y="4066697"/>
            <a:ext cx="46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630107" y="3761897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2800" b="1">
                <a:solidFill>
                  <a:srgbClr val="FF3300"/>
                </a:solidFill>
              </a:rPr>
              <a:t>E</a:t>
            </a:r>
          </a:p>
        </p:txBody>
      </p:sp>
      <p:graphicFrame>
        <p:nvGraphicFramePr>
          <p:cNvPr id="33" name="Object 0"/>
          <p:cNvGraphicFramePr>
            <a:graphicFrameLocks noChangeAspect="1"/>
          </p:cNvGraphicFramePr>
          <p:nvPr>
            <p:extLst/>
          </p:nvPr>
        </p:nvGraphicFramePr>
        <p:xfrm>
          <a:off x="7259507" y="3587272"/>
          <a:ext cx="1447800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公式" r:id="rId3" imgW="583947" imgH="101556" progId="Equation.3">
                  <p:embed/>
                </p:oleObj>
              </mc:Choice>
              <mc:Fallback>
                <p:oleObj name="公式" r:id="rId3" imgW="583947" imgH="10155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507" y="3587272"/>
                        <a:ext cx="1447800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17"/>
          <p:cNvSpPr>
            <a:spLocks noChangeShapeType="1"/>
          </p:cNvSpPr>
          <p:nvPr/>
        </p:nvSpPr>
        <p:spPr bwMode="auto">
          <a:xfrm flipH="1" flipV="1">
            <a:off x="1011107" y="3279297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H="1">
            <a:off x="1773107" y="4117497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6" name="Arc 21"/>
          <p:cNvSpPr>
            <a:spLocks/>
          </p:cNvSpPr>
          <p:nvPr/>
        </p:nvSpPr>
        <p:spPr bwMode="auto">
          <a:xfrm>
            <a:off x="5208457" y="3514247"/>
            <a:ext cx="1676400" cy="533400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4869" y="7938"/>
                </a:moveTo>
                <a:cubicBezTo>
                  <a:pt x="8971" y="2914"/>
                  <a:pt x="15114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7821"/>
                  <a:pt x="991" y="14108"/>
                  <a:pt x="2875" y="10832"/>
                </a:cubicBezTo>
              </a:path>
              <a:path w="43200" h="43200" stroke="0" extrusionOk="0">
                <a:moveTo>
                  <a:pt x="4869" y="7938"/>
                </a:moveTo>
                <a:cubicBezTo>
                  <a:pt x="8971" y="2914"/>
                  <a:pt x="15114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7821"/>
                  <a:pt x="991" y="14108"/>
                  <a:pt x="2875" y="10832"/>
                </a:cubicBezTo>
                <a:lnTo>
                  <a:pt x="21600" y="21600"/>
                </a:lnTo>
                <a:lnTo>
                  <a:pt x="4869" y="7938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rc 22"/>
          <p:cNvSpPr>
            <a:spLocks/>
          </p:cNvSpPr>
          <p:nvPr/>
        </p:nvSpPr>
        <p:spPr bwMode="auto">
          <a:xfrm flipH="1">
            <a:off x="6573707" y="2822097"/>
            <a:ext cx="608013" cy="1674813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40794" y="31505"/>
                </a:moveTo>
                <a:cubicBezTo>
                  <a:pt x="37088" y="38687"/>
                  <a:pt x="29682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248"/>
                  <a:pt x="43011" y="24891"/>
                  <a:pt x="42637" y="26496"/>
                </a:cubicBezTo>
              </a:path>
              <a:path w="43200" h="43200" stroke="0" extrusionOk="0">
                <a:moveTo>
                  <a:pt x="40794" y="31505"/>
                </a:moveTo>
                <a:cubicBezTo>
                  <a:pt x="37088" y="38687"/>
                  <a:pt x="29682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3248"/>
                  <a:pt x="43011" y="24891"/>
                  <a:pt x="42637" y="26496"/>
                </a:cubicBezTo>
                <a:lnTo>
                  <a:pt x="21600" y="21600"/>
                </a:lnTo>
                <a:lnTo>
                  <a:pt x="40794" y="31505"/>
                </a:lnTo>
                <a:close/>
              </a:path>
            </a:pathLst>
          </a:cu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809306" y="990686"/>
            <a:ext cx="1369049" cy="489945"/>
          </a:xfrm>
          <a:prstGeom prst="rect">
            <a:avLst/>
          </a:prstGeom>
        </p:spPr>
      </p:pic>
      <p:cxnSp>
        <p:nvCxnSpPr>
          <p:cNvPr id="39" name="直线连接符 38"/>
          <p:cNvCxnSpPr/>
          <p:nvPr/>
        </p:nvCxnSpPr>
        <p:spPr>
          <a:xfrm flipH="1" flipV="1">
            <a:off x="8472821" y="351695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H="1" flipV="1">
            <a:off x="8483353" y="1845041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8472821" y="342747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H="1">
            <a:off x="8483353" y="2056676"/>
            <a:ext cx="2604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11077269" y="342747"/>
            <a:ext cx="0" cy="6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11072811" y="1273102"/>
            <a:ext cx="0" cy="7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10763801" y="943319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10763801" y="1273102"/>
            <a:ext cx="648000" cy="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加号 46"/>
          <p:cNvSpPr/>
          <p:nvPr/>
        </p:nvSpPr>
        <p:spPr>
          <a:xfrm>
            <a:off x="10713849" y="55357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加号 47"/>
          <p:cNvSpPr/>
          <p:nvPr/>
        </p:nvSpPr>
        <p:spPr>
          <a:xfrm>
            <a:off x="11133216" y="553575"/>
            <a:ext cx="324000" cy="324000"/>
          </a:xfrm>
          <a:prstGeom prst="mathPlus">
            <a:avLst>
              <a:gd name="adj1" fmla="val 151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减 48"/>
          <p:cNvSpPr/>
          <p:nvPr/>
        </p:nvSpPr>
        <p:spPr>
          <a:xfrm>
            <a:off x="10703841" y="1345810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p:sp>
        <p:nvSpPr>
          <p:cNvPr id="50" name="减 49"/>
          <p:cNvSpPr/>
          <p:nvPr/>
        </p:nvSpPr>
        <p:spPr>
          <a:xfrm>
            <a:off x="11144409" y="1332092"/>
            <a:ext cx="324000" cy="179882"/>
          </a:xfrm>
          <a:prstGeom prst="mathMinus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25077" y="4518122"/>
                <a:ext cx="72410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问题：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振荡电路能否作为电磁波源？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77" y="4518122"/>
                <a:ext cx="7241085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2189" t="-16667" r="-143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7927941" y="45109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不能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AutoShape 2"/>
          <p:cNvSpPr>
            <a:spLocks/>
          </p:cNvSpPr>
          <p:nvPr/>
        </p:nvSpPr>
        <p:spPr bwMode="auto">
          <a:xfrm>
            <a:off x="748397" y="5202135"/>
            <a:ext cx="172800" cy="108884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9518" y="512307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电场和磁场分别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集中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在电容器和电感线圈里；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990419" y="5759750"/>
                <a:ext cx="88008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振荡电路里振荡频率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</m:oMath>
                </a14:m>
                <a:r>
                  <a:rPr lang="zh-CN" altLang="en-US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较低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，辐射功率很小。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9" y="5759750"/>
                <a:ext cx="8800807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103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utoUpdateAnimBg="0"/>
      <p:bldP spid="32" grpId="0" autoUpdateAnimBg="0"/>
      <p:bldP spid="34" grpId="0" animBg="1"/>
      <p:bldP spid="35" grpId="0" animBg="1"/>
      <p:bldP spid="36" grpId="0" animBg="1"/>
      <p:bldP spid="37" grpId="0" animBg="1"/>
      <p:bldP spid="47" grpId="0" animBg="1"/>
      <p:bldP spid="48" grpId="0" animBg="1"/>
      <p:bldP spid="49" grpId="0" animBg="1"/>
      <p:bldP spid="50" grpId="0" animBg="1"/>
      <p:bldP spid="53" grpId="0"/>
      <p:bldP spid="54" grpId="0"/>
      <p:bldP spid="55" grpId="0" animBg="1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13" y="272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赫兹实验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AutoShape 2"/>
          <p:cNvSpPr>
            <a:spLocks/>
          </p:cNvSpPr>
          <p:nvPr/>
        </p:nvSpPr>
        <p:spPr bwMode="auto">
          <a:xfrm>
            <a:off x="706194" y="925554"/>
            <a:ext cx="172800" cy="10152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9518" y="7869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en-US" altLang="zh-CN" sz="3200" b="1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开放电路把电磁振荡放出来</a:t>
            </a:r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；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79518" y="1427959"/>
                <a:ext cx="37962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en-US" altLang="zh-CN" sz="3200" b="1" dirty="0" smtClean="0">
                    <a:latin typeface="SimHei" charset="-122"/>
                    <a:ea typeface="SimHei" charset="-122"/>
                    <a:cs typeface="SimHei" charset="-122"/>
                  </a:rPr>
                  <a:t>.</a:t>
                </a:r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提高振荡频率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</m:oMath>
                </a14:m>
                <a:r>
                  <a:rPr lang="zh-CN" altLang="en-US" sz="3200" b="1" dirty="0" smtClean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18" y="1427959"/>
                <a:ext cx="3796232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4180" t="-16667" r="-353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8806" y="1343551"/>
                <a:ext cx="2133982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=1/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𝐿𝐶</m:t>
                          </m:r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6" y="1343551"/>
                <a:ext cx="2133982" cy="5505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61404" y="1121503"/>
                <a:ext cx="1323246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04" y="1121503"/>
                <a:ext cx="1323246" cy="9251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731741" y="1373507"/>
                <a:ext cx="13867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741" y="1373507"/>
                <a:ext cx="138679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00401" y="1126375"/>
                <a:ext cx="3045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5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01" y="1126375"/>
                <a:ext cx="304571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038231" y="1373507"/>
                <a:ext cx="3045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31" y="1373507"/>
                <a:ext cx="30457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310329" y="1696172"/>
                <a:ext cx="3045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5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329" y="1696172"/>
                <a:ext cx="30457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1048499" y="2298741"/>
            <a:ext cx="1676400" cy="1143000"/>
            <a:chOff x="505" y="2448"/>
            <a:chExt cx="1175" cy="768"/>
          </a:xfrm>
        </p:grpSpPr>
        <p:graphicFrame>
          <p:nvGraphicFramePr>
            <p:cNvPr id="14" name="Object 19"/>
            <p:cNvGraphicFramePr>
              <a:graphicFrameLocks noChangeAspect="1"/>
            </p:cNvGraphicFramePr>
            <p:nvPr/>
          </p:nvGraphicFramePr>
          <p:xfrm>
            <a:off x="1536" y="2592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6" name="公式" r:id="rId10" imgW="228501" imgH="215806" progId="Equation.3">
                    <p:embed/>
                  </p:oleObj>
                </mc:Choice>
                <mc:Fallback>
                  <p:oleObj name="公式" r:id="rId10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592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1584" y="2736"/>
              <a:ext cx="0" cy="19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20"/>
            <p:cNvGraphicFramePr>
              <a:graphicFrameLocks noChangeAspect="1"/>
            </p:cNvGraphicFramePr>
            <p:nvPr/>
          </p:nvGraphicFramePr>
          <p:xfrm>
            <a:off x="1440" y="2592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7" name="公式" r:id="rId12" imgW="228501" imgH="215806" progId="Equation.3">
                    <p:embed/>
                  </p:oleObj>
                </mc:Choice>
                <mc:Fallback>
                  <p:oleObj name="公式" r:id="rId12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592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649" y="2448"/>
              <a:ext cx="791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649" y="3216"/>
              <a:ext cx="791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440" y="2448"/>
              <a:ext cx="0" cy="28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440" y="2928"/>
              <a:ext cx="0" cy="28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248" y="2736"/>
              <a:ext cx="432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248" y="2928"/>
              <a:ext cx="432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505" y="2592"/>
              <a:ext cx="239" cy="480"/>
              <a:chOff x="2160" y="2208"/>
              <a:chExt cx="239" cy="588"/>
            </a:xfrm>
          </p:grpSpPr>
          <p:sp>
            <p:nvSpPr>
              <p:cNvPr id="35" name="Arc 25"/>
              <p:cNvSpPr>
                <a:spLocks/>
              </p:cNvSpPr>
              <p:nvPr/>
            </p:nvSpPr>
            <p:spPr bwMode="auto">
              <a:xfrm rot="21460832" flipH="1">
                <a:off x="2160" y="2208"/>
                <a:ext cx="238" cy="204"/>
              </a:xfrm>
              <a:custGeom>
                <a:avLst/>
                <a:gdLst>
                  <a:gd name="T0" fmla="*/ 0 w 39717"/>
                  <a:gd name="T1" fmla="*/ 0 h 43200"/>
                  <a:gd name="T2" fmla="*/ 0 w 39717"/>
                  <a:gd name="T3" fmla="*/ 0 h 43200"/>
                  <a:gd name="T4" fmla="*/ 0 w 3971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717"/>
                  <a:gd name="T10" fmla="*/ 0 h 43200"/>
                  <a:gd name="T11" fmla="*/ 39717 w 3971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717" h="43200" fill="none" extrusionOk="0">
                    <a:moveTo>
                      <a:pt x="13659" y="465"/>
                    </a:moveTo>
                    <a:cubicBezTo>
                      <a:pt x="15124" y="155"/>
                      <a:pt x="16618" y="-1"/>
                      <a:pt x="18117" y="0"/>
                    </a:cubicBezTo>
                    <a:cubicBezTo>
                      <a:pt x="30046" y="0"/>
                      <a:pt x="39717" y="9670"/>
                      <a:pt x="39717" y="21600"/>
                    </a:cubicBezTo>
                    <a:cubicBezTo>
                      <a:pt x="39717" y="33529"/>
                      <a:pt x="30046" y="43200"/>
                      <a:pt x="18117" y="43200"/>
                    </a:cubicBezTo>
                    <a:cubicBezTo>
                      <a:pt x="10801" y="43200"/>
                      <a:pt x="3983" y="39497"/>
                      <a:pt x="0" y="33361"/>
                    </a:cubicBezTo>
                  </a:path>
                  <a:path w="39717" h="43200" stroke="0" extrusionOk="0">
                    <a:moveTo>
                      <a:pt x="13659" y="465"/>
                    </a:moveTo>
                    <a:cubicBezTo>
                      <a:pt x="15124" y="155"/>
                      <a:pt x="16618" y="-1"/>
                      <a:pt x="18117" y="0"/>
                    </a:cubicBezTo>
                    <a:cubicBezTo>
                      <a:pt x="30046" y="0"/>
                      <a:pt x="39717" y="9670"/>
                      <a:pt x="39717" y="21600"/>
                    </a:cubicBezTo>
                    <a:cubicBezTo>
                      <a:pt x="39717" y="33529"/>
                      <a:pt x="30046" y="43200"/>
                      <a:pt x="18117" y="43200"/>
                    </a:cubicBezTo>
                    <a:cubicBezTo>
                      <a:pt x="10801" y="43200"/>
                      <a:pt x="3983" y="39497"/>
                      <a:pt x="0" y="33361"/>
                    </a:cubicBezTo>
                    <a:lnTo>
                      <a:pt x="18117" y="21600"/>
                    </a:lnTo>
                    <a:lnTo>
                      <a:pt x="13659" y="465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6" name="Group 26"/>
              <p:cNvGrpSpPr>
                <a:grpSpLocks/>
              </p:cNvGrpSpPr>
              <p:nvPr/>
            </p:nvGrpSpPr>
            <p:grpSpPr bwMode="auto">
              <a:xfrm rot="16200000" flipH="1">
                <a:off x="2116" y="2376"/>
                <a:ext cx="328" cy="239"/>
                <a:chOff x="4322" y="671"/>
                <a:chExt cx="382" cy="234"/>
              </a:xfrm>
            </p:grpSpPr>
            <p:sp>
              <p:nvSpPr>
                <p:cNvPr id="38" name="Arc 27"/>
                <p:cNvSpPr>
                  <a:spLocks/>
                </p:cNvSpPr>
                <p:nvPr/>
              </p:nvSpPr>
              <p:spPr bwMode="auto">
                <a:xfrm rot="-5260832">
                  <a:off x="4324" y="669"/>
                  <a:ext cx="233" cy="238"/>
                </a:xfrm>
                <a:custGeom>
                  <a:avLst/>
                  <a:gdLst>
                    <a:gd name="T0" fmla="*/ 0 w 39465"/>
                    <a:gd name="T1" fmla="*/ 0 h 43200"/>
                    <a:gd name="T2" fmla="*/ 0 w 39465"/>
                    <a:gd name="T3" fmla="*/ 0 h 43200"/>
                    <a:gd name="T4" fmla="*/ 0 w 39465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65"/>
                    <a:gd name="T10" fmla="*/ 0 h 43200"/>
                    <a:gd name="T11" fmla="*/ 39465 w 39465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65" h="43200" fill="none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</a:path>
                    <a:path w="39465" h="43200" stroke="0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  <a:lnTo>
                        <a:pt x="17865" y="21600"/>
                      </a:lnTo>
                      <a:lnTo>
                        <a:pt x="62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Arc 28"/>
                <p:cNvSpPr>
                  <a:spLocks/>
                </p:cNvSpPr>
                <p:nvPr/>
              </p:nvSpPr>
              <p:spPr bwMode="auto">
                <a:xfrm rot="-5260832">
                  <a:off x="4468" y="670"/>
                  <a:ext cx="233" cy="238"/>
                </a:xfrm>
                <a:custGeom>
                  <a:avLst/>
                  <a:gdLst>
                    <a:gd name="T0" fmla="*/ 0 w 39465"/>
                    <a:gd name="T1" fmla="*/ 0 h 43200"/>
                    <a:gd name="T2" fmla="*/ 0 w 39465"/>
                    <a:gd name="T3" fmla="*/ 0 h 43200"/>
                    <a:gd name="T4" fmla="*/ 0 w 39465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65"/>
                    <a:gd name="T10" fmla="*/ 0 h 43200"/>
                    <a:gd name="T11" fmla="*/ 39465 w 39465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65" h="43200" fill="none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</a:path>
                    <a:path w="39465" h="43200" stroke="0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  <a:lnTo>
                        <a:pt x="17865" y="21600"/>
                      </a:lnTo>
                      <a:lnTo>
                        <a:pt x="62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7" name="Arc 29"/>
              <p:cNvSpPr>
                <a:spLocks/>
              </p:cNvSpPr>
              <p:nvPr/>
            </p:nvSpPr>
            <p:spPr bwMode="auto">
              <a:xfrm rot="21460832" flipH="1">
                <a:off x="2160" y="2592"/>
                <a:ext cx="238" cy="204"/>
              </a:xfrm>
              <a:custGeom>
                <a:avLst/>
                <a:gdLst>
                  <a:gd name="T0" fmla="*/ 0 w 39403"/>
                  <a:gd name="T1" fmla="*/ 0 h 43200"/>
                  <a:gd name="T2" fmla="*/ 0 w 39403"/>
                  <a:gd name="T3" fmla="*/ 0 h 43200"/>
                  <a:gd name="T4" fmla="*/ 0 w 3940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403"/>
                  <a:gd name="T10" fmla="*/ 0 h 43200"/>
                  <a:gd name="T11" fmla="*/ 39403 w 3940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403" h="43200" fill="none" extrusionOk="0">
                    <a:moveTo>
                      <a:pt x="0" y="9368"/>
                    </a:moveTo>
                    <a:cubicBezTo>
                      <a:pt x="4029" y="3503"/>
                      <a:pt x="10687" y="-1"/>
                      <a:pt x="17803" y="0"/>
                    </a:cubicBezTo>
                    <a:cubicBezTo>
                      <a:pt x="29732" y="0"/>
                      <a:pt x="39403" y="9670"/>
                      <a:pt x="39403" y="21600"/>
                    </a:cubicBezTo>
                    <a:cubicBezTo>
                      <a:pt x="39403" y="33529"/>
                      <a:pt x="29732" y="43200"/>
                      <a:pt x="17803" y="43200"/>
                    </a:cubicBezTo>
                    <a:cubicBezTo>
                      <a:pt x="16962" y="43200"/>
                      <a:pt x="16122" y="43150"/>
                      <a:pt x="15287" y="43053"/>
                    </a:cubicBezTo>
                  </a:path>
                  <a:path w="39403" h="43200" stroke="0" extrusionOk="0">
                    <a:moveTo>
                      <a:pt x="0" y="9368"/>
                    </a:moveTo>
                    <a:cubicBezTo>
                      <a:pt x="4029" y="3503"/>
                      <a:pt x="10687" y="-1"/>
                      <a:pt x="17803" y="0"/>
                    </a:cubicBezTo>
                    <a:cubicBezTo>
                      <a:pt x="29732" y="0"/>
                      <a:pt x="39403" y="9670"/>
                      <a:pt x="39403" y="21600"/>
                    </a:cubicBezTo>
                    <a:cubicBezTo>
                      <a:pt x="39403" y="33529"/>
                      <a:pt x="29732" y="43200"/>
                      <a:pt x="17803" y="43200"/>
                    </a:cubicBezTo>
                    <a:cubicBezTo>
                      <a:pt x="16962" y="43200"/>
                      <a:pt x="16122" y="43150"/>
                      <a:pt x="15287" y="43053"/>
                    </a:cubicBezTo>
                    <a:lnTo>
                      <a:pt x="17803" y="21600"/>
                    </a:lnTo>
                    <a:lnTo>
                      <a:pt x="0" y="9368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649" y="2448"/>
              <a:ext cx="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649" y="3072"/>
              <a:ext cx="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>
              <a:off x="1392" y="2736"/>
              <a:ext cx="0" cy="19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7" name="Object 21"/>
            <p:cNvGraphicFramePr>
              <a:graphicFrameLocks noChangeAspect="1"/>
            </p:cNvGraphicFramePr>
            <p:nvPr/>
          </p:nvGraphicFramePr>
          <p:xfrm>
            <a:off x="1344" y="2592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8" name="公式" r:id="rId13" imgW="228501" imgH="215806" progId="Equation.3">
                    <p:embed/>
                  </p:oleObj>
                </mc:Choice>
                <mc:Fallback>
                  <p:oleObj name="公式" r:id="rId13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592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2"/>
            <p:cNvGraphicFramePr>
              <a:graphicFrameLocks noChangeAspect="1"/>
            </p:cNvGraphicFramePr>
            <p:nvPr/>
          </p:nvGraphicFramePr>
          <p:xfrm>
            <a:off x="1248" y="2592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9" name="公式" r:id="rId14" imgW="228501" imgH="215806" progId="Equation.3">
                    <p:embed/>
                  </p:oleObj>
                </mc:Choice>
                <mc:Fallback>
                  <p:oleObj name="公式" r:id="rId14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592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5"/>
            <p:cNvGrpSpPr>
              <a:grpSpLocks/>
            </p:cNvGrpSpPr>
            <p:nvPr/>
          </p:nvGrpSpPr>
          <p:grpSpPr bwMode="auto">
            <a:xfrm>
              <a:off x="1440" y="2976"/>
              <a:ext cx="240" cy="48"/>
              <a:chOff x="4992" y="4080"/>
              <a:chExt cx="240" cy="48"/>
            </a:xfrm>
          </p:grpSpPr>
          <p:graphicFrame>
            <p:nvGraphicFramePr>
              <p:cNvPr id="33" name="Object 25"/>
              <p:cNvGraphicFramePr>
                <a:graphicFrameLocks noChangeAspect="1"/>
              </p:cNvGraphicFramePr>
              <p:nvPr/>
            </p:nvGraphicFramePr>
            <p:xfrm>
              <a:off x="4992" y="4080"/>
              <a:ext cx="118" cy="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0" name="公式" r:id="rId15" imgW="215432" imgH="88707" progId="Equation.3">
                      <p:embed/>
                    </p:oleObj>
                  </mc:Choice>
                  <mc:Fallback>
                    <p:oleObj name="公式" r:id="rId15" imgW="215432" imgH="8870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4080"/>
                            <a:ext cx="118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26"/>
              <p:cNvGraphicFramePr>
                <a:graphicFrameLocks noChangeAspect="1"/>
              </p:cNvGraphicFramePr>
              <p:nvPr/>
            </p:nvGraphicFramePr>
            <p:xfrm>
              <a:off x="5114" y="4080"/>
              <a:ext cx="118" cy="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1" name="公式" r:id="rId17" imgW="215432" imgH="88707" progId="Equation.3">
                      <p:embed/>
                    </p:oleObj>
                  </mc:Choice>
                  <mc:Fallback>
                    <p:oleObj name="公式" r:id="rId17" imgW="215432" imgH="8870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4" y="4080"/>
                            <a:ext cx="118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Group 38"/>
            <p:cNvGrpSpPr>
              <a:grpSpLocks/>
            </p:cNvGrpSpPr>
            <p:nvPr/>
          </p:nvGrpSpPr>
          <p:grpSpPr bwMode="auto">
            <a:xfrm>
              <a:off x="1200" y="2976"/>
              <a:ext cx="240" cy="48"/>
              <a:chOff x="4992" y="4080"/>
              <a:chExt cx="240" cy="48"/>
            </a:xfrm>
          </p:grpSpPr>
          <p:graphicFrame>
            <p:nvGraphicFramePr>
              <p:cNvPr id="31" name="Object 23"/>
              <p:cNvGraphicFramePr>
                <a:graphicFrameLocks noChangeAspect="1"/>
              </p:cNvGraphicFramePr>
              <p:nvPr/>
            </p:nvGraphicFramePr>
            <p:xfrm>
              <a:off x="4992" y="4080"/>
              <a:ext cx="118" cy="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2" name="公式" r:id="rId18" imgW="215432" imgH="88707" progId="Equation.3">
                      <p:embed/>
                    </p:oleObj>
                  </mc:Choice>
                  <mc:Fallback>
                    <p:oleObj name="公式" r:id="rId18" imgW="215432" imgH="8870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4080"/>
                            <a:ext cx="118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24"/>
              <p:cNvGraphicFramePr>
                <a:graphicFrameLocks noChangeAspect="1"/>
              </p:cNvGraphicFramePr>
              <p:nvPr/>
            </p:nvGraphicFramePr>
            <p:xfrm>
              <a:off x="5114" y="4080"/>
              <a:ext cx="118" cy="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3" name="公式" r:id="rId19" imgW="215432" imgH="88707" progId="Equation.3">
                      <p:embed/>
                    </p:oleObj>
                  </mc:Choice>
                  <mc:Fallback>
                    <p:oleObj name="公式" r:id="rId19" imgW="215432" imgH="8870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4" y="4080"/>
                            <a:ext cx="118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0" name="Group 42"/>
          <p:cNvGrpSpPr>
            <a:grpSpLocks/>
          </p:cNvGrpSpPr>
          <p:nvPr/>
        </p:nvGrpSpPr>
        <p:grpSpPr bwMode="auto">
          <a:xfrm>
            <a:off x="3549015" y="2262945"/>
            <a:ext cx="2093912" cy="1219200"/>
            <a:chOff x="1945" y="2544"/>
            <a:chExt cx="1319" cy="768"/>
          </a:xfrm>
        </p:grpSpPr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2089" y="2544"/>
              <a:ext cx="791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2089" y="3312"/>
              <a:ext cx="791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2880" y="2544"/>
              <a:ext cx="0" cy="192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2880" y="3024"/>
              <a:ext cx="0" cy="28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 rot="1515462">
              <a:off x="2688" y="3024"/>
              <a:ext cx="432" cy="1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1945" y="2688"/>
              <a:ext cx="239" cy="480"/>
              <a:chOff x="2160" y="2208"/>
              <a:chExt cx="239" cy="588"/>
            </a:xfrm>
          </p:grpSpPr>
          <p:sp>
            <p:nvSpPr>
              <p:cNvPr id="57" name="Arc 49"/>
              <p:cNvSpPr>
                <a:spLocks/>
              </p:cNvSpPr>
              <p:nvPr/>
            </p:nvSpPr>
            <p:spPr bwMode="auto">
              <a:xfrm rot="21460832" flipH="1">
                <a:off x="2160" y="2208"/>
                <a:ext cx="238" cy="204"/>
              </a:xfrm>
              <a:custGeom>
                <a:avLst/>
                <a:gdLst>
                  <a:gd name="T0" fmla="*/ 0 w 39717"/>
                  <a:gd name="T1" fmla="*/ 0 h 43200"/>
                  <a:gd name="T2" fmla="*/ 0 w 39717"/>
                  <a:gd name="T3" fmla="*/ 0 h 43200"/>
                  <a:gd name="T4" fmla="*/ 0 w 3971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717"/>
                  <a:gd name="T10" fmla="*/ 0 h 43200"/>
                  <a:gd name="T11" fmla="*/ 39717 w 3971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717" h="43200" fill="none" extrusionOk="0">
                    <a:moveTo>
                      <a:pt x="13659" y="465"/>
                    </a:moveTo>
                    <a:cubicBezTo>
                      <a:pt x="15124" y="155"/>
                      <a:pt x="16618" y="-1"/>
                      <a:pt x="18117" y="0"/>
                    </a:cubicBezTo>
                    <a:cubicBezTo>
                      <a:pt x="30046" y="0"/>
                      <a:pt x="39717" y="9670"/>
                      <a:pt x="39717" y="21600"/>
                    </a:cubicBezTo>
                    <a:cubicBezTo>
                      <a:pt x="39717" y="33529"/>
                      <a:pt x="30046" y="43200"/>
                      <a:pt x="18117" y="43200"/>
                    </a:cubicBezTo>
                    <a:cubicBezTo>
                      <a:pt x="10801" y="43200"/>
                      <a:pt x="3983" y="39497"/>
                      <a:pt x="0" y="33361"/>
                    </a:cubicBezTo>
                  </a:path>
                  <a:path w="39717" h="43200" stroke="0" extrusionOk="0">
                    <a:moveTo>
                      <a:pt x="13659" y="465"/>
                    </a:moveTo>
                    <a:cubicBezTo>
                      <a:pt x="15124" y="155"/>
                      <a:pt x="16618" y="-1"/>
                      <a:pt x="18117" y="0"/>
                    </a:cubicBezTo>
                    <a:cubicBezTo>
                      <a:pt x="30046" y="0"/>
                      <a:pt x="39717" y="9670"/>
                      <a:pt x="39717" y="21600"/>
                    </a:cubicBezTo>
                    <a:cubicBezTo>
                      <a:pt x="39717" y="33529"/>
                      <a:pt x="30046" y="43200"/>
                      <a:pt x="18117" y="43200"/>
                    </a:cubicBezTo>
                    <a:cubicBezTo>
                      <a:pt x="10801" y="43200"/>
                      <a:pt x="3983" y="39497"/>
                      <a:pt x="0" y="33361"/>
                    </a:cubicBezTo>
                    <a:lnTo>
                      <a:pt x="18117" y="21600"/>
                    </a:lnTo>
                    <a:lnTo>
                      <a:pt x="13659" y="465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8" name="Group 50"/>
              <p:cNvGrpSpPr>
                <a:grpSpLocks/>
              </p:cNvGrpSpPr>
              <p:nvPr/>
            </p:nvGrpSpPr>
            <p:grpSpPr bwMode="auto">
              <a:xfrm rot="16200000" flipH="1">
                <a:off x="2116" y="2376"/>
                <a:ext cx="328" cy="239"/>
                <a:chOff x="4322" y="671"/>
                <a:chExt cx="382" cy="234"/>
              </a:xfrm>
            </p:grpSpPr>
            <p:sp>
              <p:nvSpPr>
                <p:cNvPr id="60" name="Arc 51"/>
                <p:cNvSpPr>
                  <a:spLocks/>
                </p:cNvSpPr>
                <p:nvPr/>
              </p:nvSpPr>
              <p:spPr bwMode="auto">
                <a:xfrm rot="-5260832">
                  <a:off x="4324" y="669"/>
                  <a:ext cx="233" cy="238"/>
                </a:xfrm>
                <a:custGeom>
                  <a:avLst/>
                  <a:gdLst>
                    <a:gd name="T0" fmla="*/ 0 w 39465"/>
                    <a:gd name="T1" fmla="*/ 0 h 43200"/>
                    <a:gd name="T2" fmla="*/ 0 w 39465"/>
                    <a:gd name="T3" fmla="*/ 0 h 43200"/>
                    <a:gd name="T4" fmla="*/ 0 w 39465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65"/>
                    <a:gd name="T10" fmla="*/ 0 h 43200"/>
                    <a:gd name="T11" fmla="*/ 39465 w 39465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65" h="43200" fill="none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</a:path>
                    <a:path w="39465" h="43200" stroke="0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  <a:lnTo>
                        <a:pt x="17865" y="21600"/>
                      </a:lnTo>
                      <a:lnTo>
                        <a:pt x="62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Arc 52"/>
                <p:cNvSpPr>
                  <a:spLocks/>
                </p:cNvSpPr>
                <p:nvPr/>
              </p:nvSpPr>
              <p:spPr bwMode="auto">
                <a:xfrm rot="-5260832">
                  <a:off x="4468" y="670"/>
                  <a:ext cx="233" cy="238"/>
                </a:xfrm>
                <a:custGeom>
                  <a:avLst/>
                  <a:gdLst>
                    <a:gd name="T0" fmla="*/ 0 w 39465"/>
                    <a:gd name="T1" fmla="*/ 0 h 43200"/>
                    <a:gd name="T2" fmla="*/ 0 w 39465"/>
                    <a:gd name="T3" fmla="*/ 0 h 43200"/>
                    <a:gd name="T4" fmla="*/ 0 w 39465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65"/>
                    <a:gd name="T10" fmla="*/ 0 h 43200"/>
                    <a:gd name="T11" fmla="*/ 39465 w 39465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65" h="43200" fill="none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</a:path>
                    <a:path w="39465" h="43200" stroke="0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  <a:lnTo>
                        <a:pt x="17865" y="21600"/>
                      </a:lnTo>
                      <a:lnTo>
                        <a:pt x="62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Arc 53"/>
              <p:cNvSpPr>
                <a:spLocks/>
              </p:cNvSpPr>
              <p:nvPr/>
            </p:nvSpPr>
            <p:spPr bwMode="auto">
              <a:xfrm rot="21460832" flipH="1">
                <a:off x="2160" y="2592"/>
                <a:ext cx="238" cy="204"/>
              </a:xfrm>
              <a:custGeom>
                <a:avLst/>
                <a:gdLst>
                  <a:gd name="T0" fmla="*/ 0 w 39403"/>
                  <a:gd name="T1" fmla="*/ 0 h 43200"/>
                  <a:gd name="T2" fmla="*/ 0 w 39403"/>
                  <a:gd name="T3" fmla="*/ 0 h 43200"/>
                  <a:gd name="T4" fmla="*/ 0 w 3940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403"/>
                  <a:gd name="T10" fmla="*/ 0 h 43200"/>
                  <a:gd name="T11" fmla="*/ 39403 w 3940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403" h="43200" fill="none" extrusionOk="0">
                    <a:moveTo>
                      <a:pt x="0" y="9368"/>
                    </a:moveTo>
                    <a:cubicBezTo>
                      <a:pt x="4029" y="3503"/>
                      <a:pt x="10687" y="-1"/>
                      <a:pt x="17803" y="0"/>
                    </a:cubicBezTo>
                    <a:cubicBezTo>
                      <a:pt x="29732" y="0"/>
                      <a:pt x="39403" y="9670"/>
                      <a:pt x="39403" y="21600"/>
                    </a:cubicBezTo>
                    <a:cubicBezTo>
                      <a:pt x="39403" y="33529"/>
                      <a:pt x="29732" y="43200"/>
                      <a:pt x="17803" y="43200"/>
                    </a:cubicBezTo>
                    <a:cubicBezTo>
                      <a:pt x="16962" y="43200"/>
                      <a:pt x="16122" y="43150"/>
                      <a:pt x="15287" y="43053"/>
                    </a:cubicBezTo>
                  </a:path>
                  <a:path w="39403" h="43200" stroke="0" extrusionOk="0">
                    <a:moveTo>
                      <a:pt x="0" y="9368"/>
                    </a:moveTo>
                    <a:cubicBezTo>
                      <a:pt x="4029" y="3503"/>
                      <a:pt x="10687" y="-1"/>
                      <a:pt x="17803" y="0"/>
                    </a:cubicBezTo>
                    <a:cubicBezTo>
                      <a:pt x="29732" y="0"/>
                      <a:pt x="39403" y="9670"/>
                      <a:pt x="39403" y="21600"/>
                    </a:cubicBezTo>
                    <a:cubicBezTo>
                      <a:pt x="39403" y="33529"/>
                      <a:pt x="29732" y="43200"/>
                      <a:pt x="17803" y="43200"/>
                    </a:cubicBezTo>
                    <a:cubicBezTo>
                      <a:pt x="16962" y="43200"/>
                      <a:pt x="16122" y="43150"/>
                      <a:pt x="15287" y="43053"/>
                    </a:cubicBezTo>
                    <a:lnTo>
                      <a:pt x="17803" y="21600"/>
                    </a:lnTo>
                    <a:lnTo>
                      <a:pt x="0" y="9368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2089" y="2544"/>
              <a:ext cx="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55"/>
            <p:cNvSpPr>
              <a:spLocks noChangeShapeType="1"/>
            </p:cNvSpPr>
            <p:nvPr/>
          </p:nvSpPr>
          <p:spPr bwMode="auto">
            <a:xfrm>
              <a:off x="2089" y="3168"/>
              <a:ext cx="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56"/>
            <p:cNvSpPr>
              <a:spLocks noChangeShapeType="1"/>
            </p:cNvSpPr>
            <p:nvPr/>
          </p:nvSpPr>
          <p:spPr bwMode="auto">
            <a:xfrm>
              <a:off x="2832" y="2784"/>
              <a:ext cx="0" cy="19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0" name="Object 15"/>
            <p:cNvGraphicFramePr>
              <a:graphicFrameLocks noChangeAspect="1"/>
            </p:cNvGraphicFramePr>
            <p:nvPr/>
          </p:nvGraphicFramePr>
          <p:xfrm>
            <a:off x="2904" y="2575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4" name="公式" r:id="rId20" imgW="228501" imgH="215806" progId="Equation.3">
                    <p:embed/>
                  </p:oleObj>
                </mc:Choice>
                <mc:Fallback>
                  <p:oleObj name="公式" r:id="rId20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4" y="2575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58"/>
            <p:cNvSpPr>
              <a:spLocks noChangeShapeType="1"/>
            </p:cNvSpPr>
            <p:nvPr/>
          </p:nvSpPr>
          <p:spPr bwMode="auto">
            <a:xfrm rot="-1778779">
              <a:off x="2688" y="2736"/>
              <a:ext cx="432" cy="1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2" name="Object 16"/>
            <p:cNvGraphicFramePr>
              <a:graphicFrameLocks noChangeAspect="1"/>
            </p:cNvGraphicFramePr>
            <p:nvPr/>
          </p:nvGraphicFramePr>
          <p:xfrm>
            <a:off x="2736" y="2671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5" name="公式" r:id="rId21" imgW="228501" imgH="215806" progId="Equation.3">
                    <p:embed/>
                  </p:oleObj>
                </mc:Choice>
                <mc:Fallback>
                  <p:oleObj name="公式" r:id="rId21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671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7"/>
            <p:cNvGraphicFramePr>
              <a:graphicFrameLocks noChangeAspect="1"/>
            </p:cNvGraphicFramePr>
            <p:nvPr/>
          </p:nvGraphicFramePr>
          <p:xfrm>
            <a:off x="2736" y="3024"/>
            <a:ext cx="118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" name="公式" r:id="rId22" imgW="215432" imgH="88707" progId="Equation.3">
                    <p:embed/>
                  </p:oleObj>
                </mc:Choice>
                <mc:Fallback>
                  <p:oleObj name="公式" r:id="rId22" imgW="215432" imgH="887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024"/>
                          <a:ext cx="118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8"/>
            <p:cNvGraphicFramePr>
              <a:graphicFrameLocks noChangeAspect="1"/>
            </p:cNvGraphicFramePr>
            <p:nvPr/>
          </p:nvGraphicFramePr>
          <p:xfrm>
            <a:off x="2928" y="3120"/>
            <a:ext cx="118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7" name="公式" r:id="rId23" imgW="215432" imgH="88707" progId="Equation.3">
                    <p:embed/>
                  </p:oleObj>
                </mc:Choice>
                <mc:Fallback>
                  <p:oleObj name="公式" r:id="rId23" imgW="215432" imgH="887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120"/>
                          <a:ext cx="118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Arc 62"/>
            <p:cNvSpPr>
              <a:spLocks/>
            </p:cNvSpPr>
            <p:nvPr/>
          </p:nvSpPr>
          <p:spPr bwMode="auto">
            <a:xfrm>
              <a:off x="3072" y="2640"/>
              <a:ext cx="192" cy="480"/>
            </a:xfrm>
            <a:custGeom>
              <a:avLst/>
              <a:gdLst>
                <a:gd name="T0" fmla="*/ 0 w 21600"/>
                <a:gd name="T1" fmla="*/ 0 h 42830"/>
                <a:gd name="T2" fmla="*/ 0 w 21600"/>
                <a:gd name="T3" fmla="*/ 0 h 42830"/>
                <a:gd name="T4" fmla="*/ 0 w 21600"/>
                <a:gd name="T5" fmla="*/ 0 h 4283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830"/>
                <a:gd name="T11" fmla="*/ 21600 w 21600"/>
                <a:gd name="T12" fmla="*/ 42830 h 428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83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94"/>
                    <a:pt x="14197" y="40914"/>
                    <a:pt x="3980" y="42829"/>
                  </a:cubicBezTo>
                </a:path>
                <a:path w="21600" h="4283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94"/>
                    <a:pt x="14197" y="40914"/>
                    <a:pt x="3980" y="4282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Arc 63"/>
            <p:cNvSpPr>
              <a:spLocks/>
            </p:cNvSpPr>
            <p:nvPr/>
          </p:nvSpPr>
          <p:spPr bwMode="auto">
            <a:xfrm>
              <a:off x="2976" y="2736"/>
              <a:ext cx="48" cy="336"/>
            </a:xfrm>
            <a:custGeom>
              <a:avLst/>
              <a:gdLst>
                <a:gd name="T0" fmla="*/ 0 w 21600"/>
                <a:gd name="T1" fmla="*/ 0 h 42830"/>
                <a:gd name="T2" fmla="*/ 0 w 21600"/>
                <a:gd name="T3" fmla="*/ 0 h 42830"/>
                <a:gd name="T4" fmla="*/ 0 w 21600"/>
                <a:gd name="T5" fmla="*/ 0 h 4283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830"/>
                <a:gd name="T11" fmla="*/ 21600 w 21600"/>
                <a:gd name="T12" fmla="*/ 42830 h 428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83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94"/>
                    <a:pt x="14197" y="40914"/>
                    <a:pt x="3980" y="42829"/>
                  </a:cubicBezTo>
                </a:path>
                <a:path w="21600" h="4283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94"/>
                    <a:pt x="14197" y="40914"/>
                    <a:pt x="3980" y="4282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" name="Group 64"/>
          <p:cNvGrpSpPr>
            <a:grpSpLocks/>
          </p:cNvGrpSpPr>
          <p:nvPr/>
        </p:nvGrpSpPr>
        <p:grpSpPr bwMode="auto">
          <a:xfrm>
            <a:off x="6748903" y="2200040"/>
            <a:ext cx="609600" cy="1700212"/>
            <a:chOff x="3312" y="1056"/>
            <a:chExt cx="384" cy="1248"/>
          </a:xfrm>
        </p:grpSpPr>
        <p:graphicFrame>
          <p:nvGraphicFramePr>
            <p:cNvPr id="63" name="Object 11"/>
            <p:cNvGraphicFramePr>
              <a:graphicFrameLocks noChangeAspect="1"/>
            </p:cNvGraphicFramePr>
            <p:nvPr/>
          </p:nvGraphicFramePr>
          <p:xfrm>
            <a:off x="3552" y="1056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8" name="公式" r:id="rId24" imgW="228501" imgH="215806" progId="Equation.3">
                    <p:embed/>
                  </p:oleObj>
                </mc:Choice>
                <mc:Fallback>
                  <p:oleObj name="公式" r:id="rId24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056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2"/>
            <p:cNvGraphicFramePr>
              <a:graphicFrameLocks noChangeAspect="1"/>
            </p:cNvGraphicFramePr>
            <p:nvPr/>
          </p:nvGraphicFramePr>
          <p:xfrm>
            <a:off x="3360" y="1056"/>
            <a:ext cx="120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9" name="公式" r:id="rId25" imgW="228501" imgH="215806" progId="Equation.3">
                    <p:embed/>
                  </p:oleObj>
                </mc:Choice>
                <mc:Fallback>
                  <p:oleObj name="公式" r:id="rId25" imgW="22850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056"/>
                          <a:ext cx="120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3"/>
            <p:cNvGraphicFramePr>
              <a:graphicFrameLocks noChangeAspect="1"/>
            </p:cNvGraphicFramePr>
            <p:nvPr/>
          </p:nvGraphicFramePr>
          <p:xfrm>
            <a:off x="3338" y="2208"/>
            <a:ext cx="118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0" name="公式" r:id="rId26" imgW="215432" imgH="88707" progId="Equation.3">
                    <p:embed/>
                  </p:oleObj>
                </mc:Choice>
                <mc:Fallback>
                  <p:oleObj name="公式" r:id="rId26" imgW="215432" imgH="887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" y="2208"/>
                          <a:ext cx="118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4"/>
            <p:cNvGraphicFramePr>
              <a:graphicFrameLocks noChangeAspect="1"/>
            </p:cNvGraphicFramePr>
            <p:nvPr/>
          </p:nvGraphicFramePr>
          <p:xfrm>
            <a:off x="3530" y="2208"/>
            <a:ext cx="118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1" name="公式" r:id="rId27" imgW="215432" imgH="88707" progId="Equation.3">
                    <p:embed/>
                  </p:oleObj>
                </mc:Choice>
                <mc:Fallback>
                  <p:oleObj name="公式" r:id="rId27" imgW="215432" imgH="887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0" y="2208"/>
                          <a:ext cx="118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9"/>
            <p:cNvGrpSpPr>
              <a:grpSpLocks/>
            </p:cNvGrpSpPr>
            <p:nvPr/>
          </p:nvGrpSpPr>
          <p:grpSpPr bwMode="auto">
            <a:xfrm>
              <a:off x="3312" y="1056"/>
              <a:ext cx="384" cy="1248"/>
              <a:chOff x="3312" y="1056"/>
              <a:chExt cx="384" cy="1248"/>
            </a:xfrm>
          </p:grpSpPr>
          <p:grpSp>
            <p:nvGrpSpPr>
              <p:cNvPr id="68" name="Group 70"/>
              <p:cNvGrpSpPr>
                <a:grpSpLocks/>
              </p:cNvGrpSpPr>
              <p:nvPr/>
            </p:nvGrpSpPr>
            <p:grpSpPr bwMode="auto">
              <a:xfrm>
                <a:off x="3359" y="1392"/>
                <a:ext cx="240" cy="576"/>
                <a:chOff x="3359" y="1392"/>
                <a:chExt cx="240" cy="671"/>
              </a:xfrm>
            </p:grpSpPr>
            <p:sp>
              <p:nvSpPr>
                <p:cNvPr id="73" name="Arc 71"/>
                <p:cNvSpPr>
                  <a:spLocks/>
                </p:cNvSpPr>
                <p:nvPr/>
              </p:nvSpPr>
              <p:spPr bwMode="auto">
                <a:xfrm rot="21460832" flipH="1">
                  <a:off x="3360" y="1392"/>
                  <a:ext cx="239" cy="304"/>
                </a:xfrm>
                <a:custGeom>
                  <a:avLst/>
                  <a:gdLst>
                    <a:gd name="T0" fmla="*/ 0 w 39717"/>
                    <a:gd name="T1" fmla="*/ 0 h 43200"/>
                    <a:gd name="T2" fmla="*/ 0 w 39717"/>
                    <a:gd name="T3" fmla="*/ 0 h 43200"/>
                    <a:gd name="T4" fmla="*/ 0 w 3971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717"/>
                    <a:gd name="T10" fmla="*/ 0 h 43200"/>
                    <a:gd name="T11" fmla="*/ 39717 w 3971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717" h="43200" fill="none" extrusionOk="0">
                      <a:moveTo>
                        <a:pt x="13659" y="465"/>
                      </a:moveTo>
                      <a:cubicBezTo>
                        <a:pt x="15124" y="155"/>
                        <a:pt x="16618" y="-1"/>
                        <a:pt x="18117" y="0"/>
                      </a:cubicBezTo>
                      <a:cubicBezTo>
                        <a:pt x="30046" y="0"/>
                        <a:pt x="39717" y="9670"/>
                        <a:pt x="39717" y="21600"/>
                      </a:cubicBezTo>
                      <a:cubicBezTo>
                        <a:pt x="39717" y="33529"/>
                        <a:pt x="30046" y="43200"/>
                        <a:pt x="18117" y="43200"/>
                      </a:cubicBezTo>
                      <a:cubicBezTo>
                        <a:pt x="10801" y="43200"/>
                        <a:pt x="3983" y="39497"/>
                        <a:pt x="0" y="33361"/>
                      </a:cubicBezTo>
                    </a:path>
                    <a:path w="39717" h="43200" stroke="0" extrusionOk="0">
                      <a:moveTo>
                        <a:pt x="13659" y="465"/>
                      </a:moveTo>
                      <a:cubicBezTo>
                        <a:pt x="15124" y="155"/>
                        <a:pt x="16618" y="-1"/>
                        <a:pt x="18117" y="0"/>
                      </a:cubicBezTo>
                      <a:cubicBezTo>
                        <a:pt x="30046" y="0"/>
                        <a:pt x="39717" y="9670"/>
                        <a:pt x="39717" y="21600"/>
                      </a:cubicBezTo>
                      <a:cubicBezTo>
                        <a:pt x="39717" y="33529"/>
                        <a:pt x="30046" y="43200"/>
                        <a:pt x="18117" y="43200"/>
                      </a:cubicBezTo>
                      <a:cubicBezTo>
                        <a:pt x="10801" y="43200"/>
                        <a:pt x="3983" y="39497"/>
                        <a:pt x="0" y="33361"/>
                      </a:cubicBezTo>
                      <a:lnTo>
                        <a:pt x="18117" y="21600"/>
                      </a:lnTo>
                      <a:lnTo>
                        <a:pt x="13659" y="465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Arc 72"/>
                <p:cNvSpPr>
                  <a:spLocks/>
                </p:cNvSpPr>
                <p:nvPr/>
              </p:nvSpPr>
              <p:spPr bwMode="auto">
                <a:xfrm rot="21460832" flipH="1">
                  <a:off x="3359" y="1575"/>
                  <a:ext cx="239" cy="304"/>
                </a:xfrm>
                <a:custGeom>
                  <a:avLst/>
                  <a:gdLst>
                    <a:gd name="T0" fmla="*/ 0 w 39465"/>
                    <a:gd name="T1" fmla="*/ 0 h 43200"/>
                    <a:gd name="T2" fmla="*/ 0 w 39465"/>
                    <a:gd name="T3" fmla="*/ 0 h 43200"/>
                    <a:gd name="T4" fmla="*/ 0 w 39465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65"/>
                    <a:gd name="T10" fmla="*/ 0 h 43200"/>
                    <a:gd name="T11" fmla="*/ 39465 w 39465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65" h="43200" fill="none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</a:path>
                    <a:path w="39465" h="43200" stroke="0" extrusionOk="0">
                      <a:moveTo>
                        <a:pt x="62" y="9368"/>
                      </a:moveTo>
                      <a:cubicBezTo>
                        <a:pt x="4091" y="3503"/>
                        <a:pt x="10749" y="-1"/>
                        <a:pt x="17865" y="0"/>
                      </a:cubicBezTo>
                      <a:cubicBezTo>
                        <a:pt x="29794" y="0"/>
                        <a:pt x="39465" y="9670"/>
                        <a:pt x="39465" y="21600"/>
                      </a:cubicBezTo>
                      <a:cubicBezTo>
                        <a:pt x="39465" y="33529"/>
                        <a:pt x="29794" y="43200"/>
                        <a:pt x="17865" y="43200"/>
                      </a:cubicBezTo>
                      <a:cubicBezTo>
                        <a:pt x="10711" y="43200"/>
                        <a:pt x="4021" y="39657"/>
                        <a:pt x="0" y="33740"/>
                      </a:cubicBezTo>
                      <a:lnTo>
                        <a:pt x="17865" y="21600"/>
                      </a:lnTo>
                      <a:lnTo>
                        <a:pt x="62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Arc 73"/>
                <p:cNvSpPr>
                  <a:spLocks/>
                </p:cNvSpPr>
                <p:nvPr/>
              </p:nvSpPr>
              <p:spPr bwMode="auto">
                <a:xfrm rot="21460832" flipH="1">
                  <a:off x="3359" y="1759"/>
                  <a:ext cx="239" cy="304"/>
                </a:xfrm>
                <a:custGeom>
                  <a:avLst/>
                  <a:gdLst>
                    <a:gd name="T0" fmla="*/ 0 w 39403"/>
                    <a:gd name="T1" fmla="*/ 0 h 43200"/>
                    <a:gd name="T2" fmla="*/ 0 w 39403"/>
                    <a:gd name="T3" fmla="*/ 0 h 43200"/>
                    <a:gd name="T4" fmla="*/ 0 w 3940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9403"/>
                    <a:gd name="T10" fmla="*/ 0 h 43200"/>
                    <a:gd name="T11" fmla="*/ 39403 w 3940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403" h="43200" fill="none" extrusionOk="0">
                      <a:moveTo>
                        <a:pt x="0" y="9368"/>
                      </a:moveTo>
                      <a:cubicBezTo>
                        <a:pt x="4029" y="3503"/>
                        <a:pt x="10687" y="-1"/>
                        <a:pt x="17803" y="0"/>
                      </a:cubicBezTo>
                      <a:cubicBezTo>
                        <a:pt x="29732" y="0"/>
                        <a:pt x="39403" y="9670"/>
                        <a:pt x="39403" y="21600"/>
                      </a:cubicBezTo>
                      <a:cubicBezTo>
                        <a:pt x="39403" y="33529"/>
                        <a:pt x="29732" y="43200"/>
                        <a:pt x="17803" y="43200"/>
                      </a:cubicBezTo>
                      <a:cubicBezTo>
                        <a:pt x="16564" y="43200"/>
                        <a:pt x="15327" y="43093"/>
                        <a:pt x="14106" y="42881"/>
                      </a:cubicBezTo>
                    </a:path>
                    <a:path w="39403" h="43200" stroke="0" extrusionOk="0">
                      <a:moveTo>
                        <a:pt x="0" y="9368"/>
                      </a:moveTo>
                      <a:cubicBezTo>
                        <a:pt x="4029" y="3503"/>
                        <a:pt x="10687" y="-1"/>
                        <a:pt x="17803" y="0"/>
                      </a:cubicBezTo>
                      <a:cubicBezTo>
                        <a:pt x="29732" y="0"/>
                        <a:pt x="39403" y="9670"/>
                        <a:pt x="39403" y="21600"/>
                      </a:cubicBezTo>
                      <a:cubicBezTo>
                        <a:pt x="39403" y="33529"/>
                        <a:pt x="29732" y="43200"/>
                        <a:pt x="17803" y="43200"/>
                      </a:cubicBezTo>
                      <a:cubicBezTo>
                        <a:pt x="16564" y="43200"/>
                        <a:pt x="15327" y="43093"/>
                        <a:pt x="14106" y="42881"/>
                      </a:cubicBezTo>
                      <a:lnTo>
                        <a:pt x="17803" y="21600"/>
                      </a:lnTo>
                      <a:lnTo>
                        <a:pt x="0" y="9368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9" name="Line 74"/>
              <p:cNvSpPr>
                <a:spLocks noChangeShapeType="1"/>
              </p:cNvSpPr>
              <p:nvPr/>
            </p:nvSpPr>
            <p:spPr bwMode="auto">
              <a:xfrm>
                <a:off x="3504" y="1056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75"/>
              <p:cNvSpPr>
                <a:spLocks noChangeShapeType="1"/>
              </p:cNvSpPr>
              <p:nvPr/>
            </p:nvSpPr>
            <p:spPr bwMode="auto">
              <a:xfrm>
                <a:off x="3504" y="1968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Line 76"/>
              <p:cNvSpPr>
                <a:spLocks noChangeShapeType="1"/>
              </p:cNvSpPr>
              <p:nvPr/>
            </p:nvSpPr>
            <p:spPr bwMode="auto">
              <a:xfrm>
                <a:off x="3312" y="1056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Line 77"/>
              <p:cNvSpPr>
                <a:spLocks noChangeShapeType="1"/>
              </p:cNvSpPr>
              <p:nvPr/>
            </p:nvSpPr>
            <p:spPr bwMode="auto">
              <a:xfrm>
                <a:off x="3312" y="2304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6" name="Arc 78"/>
          <p:cNvSpPr>
            <a:spLocks/>
          </p:cNvSpPr>
          <p:nvPr/>
        </p:nvSpPr>
        <p:spPr bwMode="auto">
          <a:xfrm>
            <a:off x="7231503" y="1973027"/>
            <a:ext cx="512762" cy="2232025"/>
          </a:xfrm>
          <a:custGeom>
            <a:avLst/>
            <a:gdLst>
              <a:gd name="T0" fmla="*/ 2147483647 w 36324"/>
              <a:gd name="T1" fmla="*/ 2147483647 h 43200"/>
              <a:gd name="T2" fmla="*/ 0 w 36324"/>
              <a:gd name="T3" fmla="*/ 2147483647 h 43200"/>
              <a:gd name="T4" fmla="*/ 2147483647 w 36324"/>
              <a:gd name="T5" fmla="*/ 2147483647 h 43200"/>
              <a:gd name="T6" fmla="*/ 0 60000 65536"/>
              <a:gd name="T7" fmla="*/ 0 60000 65536"/>
              <a:gd name="T8" fmla="*/ 0 60000 65536"/>
              <a:gd name="T9" fmla="*/ 0 w 36324"/>
              <a:gd name="T10" fmla="*/ 0 h 43200"/>
              <a:gd name="T11" fmla="*/ 36324 w 36324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24" h="43200" fill="none" extrusionOk="0">
                <a:moveTo>
                  <a:pt x="3100" y="3394"/>
                </a:moveTo>
                <a:cubicBezTo>
                  <a:pt x="6571" y="1177"/>
                  <a:pt x="10605" y="-1"/>
                  <a:pt x="14724" y="0"/>
                </a:cubicBezTo>
                <a:cubicBezTo>
                  <a:pt x="26653" y="0"/>
                  <a:pt x="36324" y="9670"/>
                  <a:pt x="36324" y="21600"/>
                </a:cubicBezTo>
                <a:cubicBezTo>
                  <a:pt x="36324" y="33529"/>
                  <a:pt x="26653" y="43200"/>
                  <a:pt x="14724" y="43200"/>
                </a:cubicBezTo>
                <a:cubicBezTo>
                  <a:pt x="9259" y="43200"/>
                  <a:pt x="3998" y="41128"/>
                  <a:pt x="0" y="37403"/>
                </a:cubicBezTo>
              </a:path>
              <a:path w="36324" h="43200" stroke="0" extrusionOk="0">
                <a:moveTo>
                  <a:pt x="3100" y="3394"/>
                </a:moveTo>
                <a:cubicBezTo>
                  <a:pt x="6571" y="1177"/>
                  <a:pt x="10605" y="-1"/>
                  <a:pt x="14724" y="0"/>
                </a:cubicBezTo>
                <a:cubicBezTo>
                  <a:pt x="26653" y="0"/>
                  <a:pt x="36324" y="9670"/>
                  <a:pt x="36324" y="21600"/>
                </a:cubicBezTo>
                <a:cubicBezTo>
                  <a:pt x="36324" y="33529"/>
                  <a:pt x="26653" y="43200"/>
                  <a:pt x="14724" y="43200"/>
                </a:cubicBezTo>
                <a:cubicBezTo>
                  <a:pt x="9259" y="43200"/>
                  <a:pt x="3998" y="41128"/>
                  <a:pt x="0" y="37403"/>
                </a:cubicBezTo>
                <a:lnTo>
                  <a:pt x="14724" y="21600"/>
                </a:lnTo>
                <a:lnTo>
                  <a:pt x="3100" y="3394"/>
                </a:lnTo>
                <a:close/>
              </a:path>
            </a:pathLst>
          </a:cu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Arc 79"/>
          <p:cNvSpPr>
            <a:spLocks/>
          </p:cNvSpPr>
          <p:nvPr/>
        </p:nvSpPr>
        <p:spPr bwMode="auto">
          <a:xfrm flipH="1">
            <a:off x="6367903" y="1971440"/>
            <a:ext cx="512762" cy="2233612"/>
          </a:xfrm>
          <a:custGeom>
            <a:avLst/>
            <a:gdLst>
              <a:gd name="T0" fmla="*/ 2147483647 w 36324"/>
              <a:gd name="T1" fmla="*/ 2147483647 h 43200"/>
              <a:gd name="T2" fmla="*/ 0 w 36324"/>
              <a:gd name="T3" fmla="*/ 2147483647 h 43200"/>
              <a:gd name="T4" fmla="*/ 2147483647 w 36324"/>
              <a:gd name="T5" fmla="*/ 2147483647 h 43200"/>
              <a:gd name="T6" fmla="*/ 0 60000 65536"/>
              <a:gd name="T7" fmla="*/ 0 60000 65536"/>
              <a:gd name="T8" fmla="*/ 0 60000 65536"/>
              <a:gd name="T9" fmla="*/ 0 w 36324"/>
              <a:gd name="T10" fmla="*/ 0 h 43200"/>
              <a:gd name="T11" fmla="*/ 36324 w 36324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24" h="43200" fill="none" extrusionOk="0">
                <a:moveTo>
                  <a:pt x="3100" y="3394"/>
                </a:moveTo>
                <a:cubicBezTo>
                  <a:pt x="6571" y="1177"/>
                  <a:pt x="10605" y="-1"/>
                  <a:pt x="14724" y="0"/>
                </a:cubicBezTo>
                <a:cubicBezTo>
                  <a:pt x="26653" y="0"/>
                  <a:pt x="36324" y="9670"/>
                  <a:pt x="36324" y="21600"/>
                </a:cubicBezTo>
                <a:cubicBezTo>
                  <a:pt x="36324" y="33529"/>
                  <a:pt x="26653" y="43200"/>
                  <a:pt x="14724" y="43200"/>
                </a:cubicBezTo>
                <a:cubicBezTo>
                  <a:pt x="9259" y="43200"/>
                  <a:pt x="3998" y="41128"/>
                  <a:pt x="0" y="37403"/>
                </a:cubicBezTo>
              </a:path>
              <a:path w="36324" h="43200" stroke="0" extrusionOk="0">
                <a:moveTo>
                  <a:pt x="3100" y="3394"/>
                </a:moveTo>
                <a:cubicBezTo>
                  <a:pt x="6571" y="1177"/>
                  <a:pt x="10605" y="-1"/>
                  <a:pt x="14724" y="0"/>
                </a:cubicBezTo>
                <a:cubicBezTo>
                  <a:pt x="26653" y="0"/>
                  <a:pt x="36324" y="9670"/>
                  <a:pt x="36324" y="21600"/>
                </a:cubicBezTo>
                <a:cubicBezTo>
                  <a:pt x="36324" y="33529"/>
                  <a:pt x="26653" y="43200"/>
                  <a:pt x="14724" y="43200"/>
                </a:cubicBezTo>
                <a:cubicBezTo>
                  <a:pt x="9259" y="43200"/>
                  <a:pt x="3998" y="41128"/>
                  <a:pt x="0" y="37403"/>
                </a:cubicBezTo>
                <a:lnTo>
                  <a:pt x="14724" y="21600"/>
                </a:lnTo>
                <a:lnTo>
                  <a:pt x="3100" y="3394"/>
                </a:lnTo>
                <a:close/>
              </a:path>
            </a:pathLst>
          </a:cu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8" name="Group 80"/>
          <p:cNvGrpSpPr>
            <a:grpSpLocks/>
          </p:cNvGrpSpPr>
          <p:nvPr/>
        </p:nvGrpSpPr>
        <p:grpSpPr bwMode="auto">
          <a:xfrm>
            <a:off x="9063014" y="1996840"/>
            <a:ext cx="260350" cy="2208212"/>
            <a:chOff x="4572" y="864"/>
            <a:chExt cx="164" cy="1632"/>
          </a:xfrm>
        </p:grpSpPr>
        <p:grpSp>
          <p:nvGrpSpPr>
            <p:cNvPr id="79" name="Group 81"/>
            <p:cNvGrpSpPr>
              <a:grpSpLocks/>
            </p:cNvGrpSpPr>
            <p:nvPr/>
          </p:nvGrpSpPr>
          <p:grpSpPr bwMode="auto">
            <a:xfrm>
              <a:off x="4608" y="1008"/>
              <a:ext cx="96" cy="1392"/>
              <a:chOff x="4032" y="2640"/>
              <a:chExt cx="96" cy="1392"/>
            </a:xfrm>
          </p:grpSpPr>
          <p:sp>
            <p:nvSpPr>
              <p:cNvPr id="82" name="Line 82"/>
              <p:cNvSpPr>
                <a:spLocks noChangeShapeType="1"/>
              </p:cNvSpPr>
              <p:nvPr/>
            </p:nvSpPr>
            <p:spPr bwMode="auto">
              <a:xfrm>
                <a:off x="4080" y="2736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4032" y="2640"/>
                <a:ext cx="96" cy="96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4" name="Oval 84"/>
              <p:cNvSpPr>
                <a:spLocks noChangeArrowheads="1"/>
              </p:cNvSpPr>
              <p:nvPr/>
            </p:nvSpPr>
            <p:spPr bwMode="auto">
              <a:xfrm>
                <a:off x="4032" y="3936"/>
                <a:ext cx="96" cy="96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80" name="Object 9"/>
            <p:cNvGraphicFramePr>
              <a:graphicFrameLocks noChangeAspect="1"/>
            </p:cNvGraphicFramePr>
            <p:nvPr/>
          </p:nvGraphicFramePr>
          <p:xfrm>
            <a:off x="4608" y="864"/>
            <a:ext cx="128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name="公式" r:id="rId28" imgW="253890" imgH="241195" progId="Equation.3">
                    <p:embed/>
                  </p:oleObj>
                </mc:Choice>
                <mc:Fallback>
                  <p:oleObj name="公式" r:id="rId28" imgW="253890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864"/>
                          <a:ext cx="128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10"/>
            <p:cNvGraphicFramePr>
              <a:graphicFrameLocks noChangeAspect="1"/>
            </p:cNvGraphicFramePr>
            <p:nvPr/>
          </p:nvGraphicFramePr>
          <p:xfrm flipV="1">
            <a:off x="4572" y="2448"/>
            <a:ext cx="132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3" name="公式" r:id="rId30" imgW="240986" imgH="88784" progId="Equation.3">
                    <p:embed/>
                  </p:oleObj>
                </mc:Choice>
                <mc:Fallback>
                  <p:oleObj name="公式" r:id="rId30" imgW="240986" imgH="887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4572" y="2448"/>
                          <a:ext cx="132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" name="Line 96"/>
          <p:cNvSpPr>
            <a:spLocks noChangeShapeType="1"/>
          </p:cNvSpPr>
          <p:nvPr/>
        </p:nvSpPr>
        <p:spPr bwMode="auto">
          <a:xfrm>
            <a:off x="9247164" y="2225440"/>
            <a:ext cx="3048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Line 97"/>
          <p:cNvSpPr>
            <a:spLocks noChangeShapeType="1"/>
          </p:cNvSpPr>
          <p:nvPr/>
        </p:nvSpPr>
        <p:spPr bwMode="auto">
          <a:xfrm>
            <a:off x="9323364" y="4052652"/>
            <a:ext cx="3048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Line 98"/>
          <p:cNvSpPr>
            <a:spLocks noChangeShapeType="1"/>
          </p:cNvSpPr>
          <p:nvPr/>
        </p:nvSpPr>
        <p:spPr bwMode="auto">
          <a:xfrm>
            <a:off x="9475764" y="2225440"/>
            <a:ext cx="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8" name="Object 8"/>
          <p:cNvGraphicFramePr>
            <a:graphicFrameLocks noChangeAspect="1"/>
          </p:cNvGraphicFramePr>
          <p:nvPr>
            <p:extLst/>
          </p:nvPr>
        </p:nvGraphicFramePr>
        <p:xfrm>
          <a:off x="9551964" y="3214452"/>
          <a:ext cx="1635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公式" r:id="rId32" imgW="164885" imgH="317087" progId="Equation.3">
                  <p:embed/>
                </p:oleObj>
              </mc:Choice>
              <mc:Fallback>
                <p:oleObj name="公式" r:id="rId32" imgW="164885" imgH="3170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1964" y="3214452"/>
                        <a:ext cx="1635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文本框 88"/>
          <p:cNvSpPr txBox="1"/>
          <p:nvPr/>
        </p:nvSpPr>
        <p:spPr>
          <a:xfrm>
            <a:off x="433007" y="3487512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利用电偶极子产生电磁振荡，</a:t>
            </a:r>
            <a:endParaRPr lang="en-US" altLang="zh-CN" sz="3200" b="1" dirty="0" smtClean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发射天线发射电磁波。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33007" y="4483758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发射天线上电流在往复振荡，两端出现</a:t>
            </a:r>
            <a:endParaRPr lang="en-US" altLang="zh-CN" sz="3200" b="1" dirty="0" smtClean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正，负交替等量异号电荷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7908162" y="4772043"/>
                <a:ext cx="24658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162" y="4772043"/>
                <a:ext cx="2465803" cy="49244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本框 91"/>
          <p:cNvSpPr txBox="1"/>
          <p:nvPr/>
        </p:nvSpPr>
        <p:spPr>
          <a:xfrm>
            <a:off x="433007" y="550838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SimHei" charset="-122"/>
                <a:ea typeface="SimHei" charset="-122"/>
                <a:cs typeface="SimHei" charset="-122"/>
              </a:rPr>
              <a:t>电路中存在振荡偶极子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6367903" y="5516843"/>
                <a:ext cx="35074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903" y="5516843"/>
                <a:ext cx="3507499" cy="49244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本框 93"/>
          <p:cNvSpPr txBox="1"/>
          <p:nvPr/>
        </p:nvSpPr>
        <p:spPr>
          <a:xfrm>
            <a:off x="433006" y="6040771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可以视为定量电荷在天线两端往复运动起振！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76" grpId="0" animBg="1"/>
      <p:bldP spid="77" grpId="0" animBg="1"/>
      <p:bldP spid="85" grpId="0" animBg="1"/>
      <p:bldP spid="86" grpId="0" animBg="1"/>
      <p:bldP spid="87" grpId="0" animBg="1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7157</TotalTime>
  <Words>787</Words>
  <Application>Microsoft Office PowerPoint</Application>
  <PresentationFormat>宽屏</PresentationFormat>
  <Paragraphs>275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等线</vt:lpstr>
      <vt:lpstr>等线 Light</vt:lpstr>
      <vt:lpstr>Mangal</vt:lpstr>
      <vt:lpstr>SimHei</vt:lpstr>
      <vt:lpstr>宋体</vt:lpstr>
      <vt:lpstr>Arial</vt:lpstr>
      <vt:lpstr>Cambria Math</vt:lpstr>
      <vt:lpstr>MT Extra</vt:lpstr>
      <vt:lpstr>Times New Roman</vt:lpstr>
      <vt:lpstr>Office 主题​​</vt:lpstr>
      <vt:lpstr>公式</vt:lpstr>
      <vt:lpstr>BMP 图象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Chengzhi Qin</cp:lastModifiedBy>
  <cp:revision>488</cp:revision>
  <cp:lastPrinted>2018-11-04T09:12:24Z</cp:lastPrinted>
  <dcterms:created xsi:type="dcterms:W3CDTF">2017-02-13T13:22:36Z</dcterms:created>
  <dcterms:modified xsi:type="dcterms:W3CDTF">2022-10-13T14:46:56Z</dcterms:modified>
</cp:coreProperties>
</file>